
<file path=[Content_Types].xml><?xml version="1.0" encoding="utf-8"?>
<Types xmlns="http://schemas.openxmlformats.org/package/2006/content-types">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handoutMasterIdLst>
    <p:handoutMasterId r:id="rId29"/>
  </p:handoutMasterIdLst>
  <p:sldIdLst>
    <p:sldId id="258" r:id="rId2"/>
    <p:sldId id="257" r:id="rId3"/>
    <p:sldId id="260" r:id="rId4"/>
    <p:sldId id="261" r:id="rId5"/>
    <p:sldId id="262" r:id="rId6"/>
    <p:sldId id="281" r:id="rId7"/>
    <p:sldId id="275" r:id="rId8"/>
    <p:sldId id="276" r:id="rId9"/>
    <p:sldId id="278" r:id="rId10"/>
    <p:sldId id="279" r:id="rId11"/>
    <p:sldId id="280" r:id="rId12"/>
    <p:sldId id="263" r:id="rId13"/>
    <p:sldId id="264" r:id="rId14"/>
    <p:sldId id="272" r:id="rId15"/>
    <p:sldId id="265" r:id="rId16"/>
    <p:sldId id="273" r:id="rId17"/>
    <p:sldId id="268" r:id="rId18"/>
    <p:sldId id="274" r:id="rId19"/>
    <p:sldId id="271" r:id="rId20"/>
    <p:sldId id="259" r:id="rId21"/>
    <p:sldId id="282" r:id="rId22"/>
    <p:sldId id="284" r:id="rId23"/>
    <p:sldId id="277" r:id="rId24"/>
    <p:sldId id="285" r:id="rId25"/>
    <p:sldId id="283" r:id="rId26"/>
    <p:sldId id="286" r:id="rId27"/>
  </p:sldIdLst>
  <p:sldSz cx="9144000" cy="6858000" type="screen4x3"/>
  <p:notesSz cx="7105650" cy="102393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2" autoAdjust="0"/>
    <p:restoredTop sz="94660" autoAdjust="0"/>
  </p:normalViewPr>
  <p:slideViewPr>
    <p:cSldViewPr>
      <p:cViewPr varScale="1">
        <p:scale>
          <a:sx n="83" d="100"/>
          <a:sy n="83" d="100"/>
        </p:scale>
        <p:origin x="1450" y="82"/>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p:cViewPr varScale="1">
        <p:scale>
          <a:sx n="57" d="100"/>
          <a:sy n="57" d="100"/>
        </p:scale>
        <p:origin x="3293" y="43"/>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B8FAB0A-87D0-D196-C8FE-9146C98BA3F3}"/>
              </a:ext>
            </a:extLst>
          </p:cNvPr>
          <p:cNvSpPr>
            <a:spLocks noGrp="1"/>
          </p:cNvSpPr>
          <p:nvPr>
            <p:ph type="hdr" sz="quarter"/>
          </p:nvPr>
        </p:nvSpPr>
        <p:spPr>
          <a:xfrm>
            <a:off x="0" y="0"/>
            <a:ext cx="3079750" cy="512763"/>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29C7FC3F-0312-8080-E829-3D34FE744680}"/>
              </a:ext>
            </a:extLst>
          </p:cNvPr>
          <p:cNvSpPr>
            <a:spLocks noGrp="1"/>
          </p:cNvSpPr>
          <p:nvPr>
            <p:ph type="dt" sz="quarter" idx="1"/>
          </p:nvPr>
        </p:nvSpPr>
        <p:spPr>
          <a:xfrm>
            <a:off x="4024313" y="0"/>
            <a:ext cx="3079750" cy="512763"/>
          </a:xfrm>
          <a:prstGeom prst="rect">
            <a:avLst/>
          </a:prstGeom>
        </p:spPr>
        <p:txBody>
          <a:bodyPr vert="horz" lIns="91440" tIns="45720" rIns="91440" bIns="45720" rtlCol="0"/>
          <a:lstStyle>
            <a:lvl1pPr algn="r">
              <a:defRPr sz="1200"/>
            </a:lvl1pPr>
          </a:lstStyle>
          <a:p>
            <a:fld id="{F94562FF-FB0B-4D36-9112-E84284D8AD25}" type="datetimeFigureOut">
              <a:rPr lang="en-GB" smtClean="0"/>
              <a:t>26/04/2024</a:t>
            </a:fld>
            <a:endParaRPr lang="en-GB"/>
          </a:p>
        </p:txBody>
      </p:sp>
      <p:sp>
        <p:nvSpPr>
          <p:cNvPr id="4" name="Footer Placeholder 3">
            <a:extLst>
              <a:ext uri="{FF2B5EF4-FFF2-40B4-BE49-F238E27FC236}">
                <a16:creationId xmlns:a16="http://schemas.microsoft.com/office/drawing/2014/main" id="{994637AA-AE8A-C9C3-086D-9D690F809E42}"/>
              </a:ext>
            </a:extLst>
          </p:cNvPr>
          <p:cNvSpPr>
            <a:spLocks noGrp="1"/>
          </p:cNvSpPr>
          <p:nvPr>
            <p:ph type="ftr" sz="quarter" idx="2"/>
          </p:nvPr>
        </p:nvSpPr>
        <p:spPr>
          <a:xfrm>
            <a:off x="0" y="9726613"/>
            <a:ext cx="3079750" cy="512762"/>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3DDF4FE8-33D1-4002-66A1-0DC2207EEA41}"/>
              </a:ext>
            </a:extLst>
          </p:cNvPr>
          <p:cNvSpPr>
            <a:spLocks noGrp="1"/>
          </p:cNvSpPr>
          <p:nvPr>
            <p:ph type="sldNum" sz="quarter" idx="3"/>
          </p:nvPr>
        </p:nvSpPr>
        <p:spPr>
          <a:xfrm>
            <a:off x="4024313" y="9726613"/>
            <a:ext cx="3079750" cy="512762"/>
          </a:xfrm>
          <a:prstGeom prst="rect">
            <a:avLst/>
          </a:prstGeom>
        </p:spPr>
        <p:txBody>
          <a:bodyPr vert="horz" lIns="91440" tIns="45720" rIns="91440" bIns="45720" rtlCol="0" anchor="b"/>
          <a:lstStyle>
            <a:lvl1pPr algn="r">
              <a:defRPr sz="1200"/>
            </a:lvl1pPr>
          </a:lstStyle>
          <a:p>
            <a:fld id="{62D6A0EF-427E-4DBA-8914-85785C5F903E}" type="slidenum">
              <a:rPr lang="en-GB" smtClean="0"/>
              <a:t>‹#›</a:t>
            </a:fld>
            <a:endParaRPr lang="en-GB"/>
          </a:p>
        </p:txBody>
      </p:sp>
    </p:spTree>
    <p:extLst>
      <p:ext uri="{BB962C8B-B14F-4D97-AF65-F5344CB8AC3E}">
        <p14:creationId xmlns:p14="http://schemas.microsoft.com/office/powerpoint/2010/main" val="84757286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9750" cy="512763"/>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4024313" y="0"/>
            <a:ext cx="3079750" cy="512763"/>
          </a:xfrm>
          <a:prstGeom prst="rect">
            <a:avLst/>
          </a:prstGeom>
        </p:spPr>
        <p:txBody>
          <a:bodyPr vert="horz" lIns="91440" tIns="45720" rIns="91440" bIns="45720" rtlCol="0"/>
          <a:lstStyle>
            <a:lvl1pPr algn="r">
              <a:defRPr sz="1200"/>
            </a:lvl1pPr>
          </a:lstStyle>
          <a:p>
            <a:fld id="{0CC172AD-3874-4371-B8EB-CC7028C99497}" type="datetimeFigureOut">
              <a:rPr lang="en-GB" smtClean="0"/>
              <a:t>26/04/2024</a:t>
            </a:fld>
            <a:endParaRPr lang="en-GB"/>
          </a:p>
        </p:txBody>
      </p:sp>
      <p:sp>
        <p:nvSpPr>
          <p:cNvPr id="4" name="Slide Image Placeholder 3"/>
          <p:cNvSpPr>
            <a:spLocks noGrp="1" noRot="1" noChangeAspect="1"/>
          </p:cNvSpPr>
          <p:nvPr>
            <p:ph type="sldImg" idx="2"/>
          </p:nvPr>
        </p:nvSpPr>
        <p:spPr>
          <a:xfrm>
            <a:off x="1249363" y="1279525"/>
            <a:ext cx="4606925" cy="3455988"/>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711200" y="4927600"/>
            <a:ext cx="5683250" cy="40322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726613"/>
            <a:ext cx="3079750" cy="512762"/>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4024313" y="9726613"/>
            <a:ext cx="3079750" cy="512762"/>
          </a:xfrm>
          <a:prstGeom prst="rect">
            <a:avLst/>
          </a:prstGeom>
        </p:spPr>
        <p:txBody>
          <a:bodyPr vert="horz" lIns="91440" tIns="45720" rIns="91440" bIns="45720" rtlCol="0" anchor="b"/>
          <a:lstStyle>
            <a:lvl1pPr algn="r">
              <a:defRPr sz="1200"/>
            </a:lvl1pPr>
          </a:lstStyle>
          <a:p>
            <a:fld id="{27F46EE5-C008-4889-966A-26242EFB862C}" type="slidenum">
              <a:rPr lang="en-GB" smtClean="0"/>
              <a:t>‹#›</a:t>
            </a:fld>
            <a:endParaRPr lang="en-GB"/>
          </a:p>
        </p:txBody>
      </p:sp>
    </p:spTree>
    <p:extLst>
      <p:ext uri="{BB962C8B-B14F-4D97-AF65-F5344CB8AC3E}">
        <p14:creationId xmlns:p14="http://schemas.microsoft.com/office/powerpoint/2010/main" val="11213328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7F46EE5-C008-4889-966A-26242EFB862C}" type="slidenum">
              <a:rPr lang="en-GB" smtClean="0"/>
              <a:t>1</a:t>
            </a:fld>
            <a:endParaRPr lang="en-GB"/>
          </a:p>
        </p:txBody>
      </p:sp>
    </p:spTree>
    <p:extLst>
      <p:ext uri="{BB962C8B-B14F-4D97-AF65-F5344CB8AC3E}">
        <p14:creationId xmlns:p14="http://schemas.microsoft.com/office/powerpoint/2010/main" val="24098068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7F46EE5-C008-4889-966A-26242EFB862C}" type="slidenum">
              <a:rPr lang="en-GB" smtClean="0"/>
              <a:t>10</a:t>
            </a:fld>
            <a:endParaRPr lang="en-GB"/>
          </a:p>
        </p:txBody>
      </p:sp>
    </p:spTree>
    <p:extLst>
      <p:ext uri="{BB962C8B-B14F-4D97-AF65-F5344CB8AC3E}">
        <p14:creationId xmlns:p14="http://schemas.microsoft.com/office/powerpoint/2010/main" val="9876372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7F46EE5-C008-4889-966A-26242EFB862C}" type="slidenum">
              <a:rPr lang="en-GB" smtClean="0"/>
              <a:t>11</a:t>
            </a:fld>
            <a:endParaRPr lang="en-GB"/>
          </a:p>
        </p:txBody>
      </p:sp>
    </p:spTree>
    <p:extLst>
      <p:ext uri="{BB962C8B-B14F-4D97-AF65-F5344CB8AC3E}">
        <p14:creationId xmlns:p14="http://schemas.microsoft.com/office/powerpoint/2010/main" val="32818704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F46EE5-C008-4889-966A-26242EFB862C}"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7583512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F46EE5-C008-4889-966A-26242EFB862C}"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8635736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F46EE5-C008-4889-966A-26242EFB862C}"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7695296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F46EE5-C008-4889-966A-26242EFB862C}"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2274206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F46EE5-C008-4889-966A-26242EFB862C}"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890987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F46EE5-C008-4889-966A-26242EFB862C}"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0075669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F46EE5-C008-4889-966A-26242EFB862C}"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8389330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F46EE5-C008-4889-966A-26242EFB862C}"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071932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7F46EE5-C008-4889-966A-26242EFB862C}" type="slidenum">
              <a:rPr lang="en-GB" smtClean="0"/>
              <a:t>2</a:t>
            </a:fld>
            <a:endParaRPr lang="en-GB"/>
          </a:p>
        </p:txBody>
      </p:sp>
    </p:spTree>
    <p:extLst>
      <p:ext uri="{BB962C8B-B14F-4D97-AF65-F5344CB8AC3E}">
        <p14:creationId xmlns:p14="http://schemas.microsoft.com/office/powerpoint/2010/main" val="22925456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7F46EE5-C008-4889-966A-26242EFB862C}" type="slidenum">
              <a:rPr lang="en-GB" smtClean="0"/>
              <a:t>20</a:t>
            </a:fld>
            <a:endParaRPr lang="en-GB"/>
          </a:p>
        </p:txBody>
      </p:sp>
    </p:spTree>
    <p:extLst>
      <p:ext uri="{BB962C8B-B14F-4D97-AF65-F5344CB8AC3E}">
        <p14:creationId xmlns:p14="http://schemas.microsoft.com/office/powerpoint/2010/main" val="17524919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7F46EE5-C008-4889-966A-26242EFB862C}" type="slidenum">
              <a:rPr lang="en-GB" smtClean="0"/>
              <a:t>21</a:t>
            </a:fld>
            <a:endParaRPr lang="en-GB"/>
          </a:p>
        </p:txBody>
      </p:sp>
    </p:spTree>
    <p:extLst>
      <p:ext uri="{BB962C8B-B14F-4D97-AF65-F5344CB8AC3E}">
        <p14:creationId xmlns:p14="http://schemas.microsoft.com/office/powerpoint/2010/main" val="10091756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7F46EE5-C008-4889-966A-26242EFB862C}" type="slidenum">
              <a:rPr lang="en-GB" smtClean="0"/>
              <a:t>22</a:t>
            </a:fld>
            <a:endParaRPr lang="en-GB"/>
          </a:p>
        </p:txBody>
      </p:sp>
    </p:spTree>
    <p:extLst>
      <p:ext uri="{BB962C8B-B14F-4D97-AF65-F5344CB8AC3E}">
        <p14:creationId xmlns:p14="http://schemas.microsoft.com/office/powerpoint/2010/main" val="414433091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7F46EE5-C008-4889-966A-26242EFB862C}" type="slidenum">
              <a:rPr lang="en-GB" smtClean="0"/>
              <a:t>23</a:t>
            </a:fld>
            <a:endParaRPr lang="en-GB"/>
          </a:p>
        </p:txBody>
      </p:sp>
    </p:spTree>
    <p:extLst>
      <p:ext uri="{BB962C8B-B14F-4D97-AF65-F5344CB8AC3E}">
        <p14:creationId xmlns:p14="http://schemas.microsoft.com/office/powerpoint/2010/main" val="7301802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7F46EE5-C008-4889-966A-26242EFB862C}" type="slidenum">
              <a:rPr lang="en-GB" smtClean="0"/>
              <a:t>24</a:t>
            </a:fld>
            <a:endParaRPr lang="en-GB"/>
          </a:p>
        </p:txBody>
      </p:sp>
    </p:spTree>
    <p:extLst>
      <p:ext uri="{BB962C8B-B14F-4D97-AF65-F5344CB8AC3E}">
        <p14:creationId xmlns:p14="http://schemas.microsoft.com/office/powerpoint/2010/main" val="361157457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7F46EE5-C008-4889-966A-26242EFB862C}" type="slidenum">
              <a:rPr lang="en-GB" smtClean="0"/>
              <a:t>25</a:t>
            </a:fld>
            <a:endParaRPr lang="en-GB"/>
          </a:p>
        </p:txBody>
      </p:sp>
    </p:spTree>
    <p:extLst>
      <p:ext uri="{BB962C8B-B14F-4D97-AF65-F5344CB8AC3E}">
        <p14:creationId xmlns:p14="http://schemas.microsoft.com/office/powerpoint/2010/main" val="123101804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7F46EE5-C008-4889-966A-26242EFB862C}" type="slidenum">
              <a:rPr lang="en-GB" smtClean="0"/>
              <a:t>26</a:t>
            </a:fld>
            <a:endParaRPr lang="en-GB"/>
          </a:p>
        </p:txBody>
      </p:sp>
    </p:spTree>
    <p:extLst>
      <p:ext uri="{BB962C8B-B14F-4D97-AF65-F5344CB8AC3E}">
        <p14:creationId xmlns:p14="http://schemas.microsoft.com/office/powerpoint/2010/main" val="2348911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7F46EE5-C008-4889-966A-26242EFB862C}" type="slidenum">
              <a:rPr lang="en-GB" smtClean="0"/>
              <a:t>3</a:t>
            </a:fld>
            <a:endParaRPr lang="en-GB"/>
          </a:p>
        </p:txBody>
      </p:sp>
    </p:spTree>
    <p:extLst>
      <p:ext uri="{BB962C8B-B14F-4D97-AF65-F5344CB8AC3E}">
        <p14:creationId xmlns:p14="http://schemas.microsoft.com/office/powerpoint/2010/main" val="15163136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7F46EE5-C008-4889-966A-26242EFB862C}" type="slidenum">
              <a:rPr lang="en-GB" smtClean="0"/>
              <a:t>4</a:t>
            </a:fld>
            <a:endParaRPr lang="en-GB"/>
          </a:p>
        </p:txBody>
      </p:sp>
    </p:spTree>
    <p:extLst>
      <p:ext uri="{BB962C8B-B14F-4D97-AF65-F5344CB8AC3E}">
        <p14:creationId xmlns:p14="http://schemas.microsoft.com/office/powerpoint/2010/main" val="14920269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7F46EE5-C008-4889-966A-26242EFB862C}" type="slidenum">
              <a:rPr lang="en-GB" smtClean="0"/>
              <a:t>5</a:t>
            </a:fld>
            <a:endParaRPr lang="en-GB"/>
          </a:p>
        </p:txBody>
      </p:sp>
    </p:spTree>
    <p:extLst>
      <p:ext uri="{BB962C8B-B14F-4D97-AF65-F5344CB8AC3E}">
        <p14:creationId xmlns:p14="http://schemas.microsoft.com/office/powerpoint/2010/main" val="1573637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7F46EE5-C008-4889-966A-26242EFB862C}" type="slidenum">
              <a:rPr lang="en-GB" smtClean="0"/>
              <a:t>6</a:t>
            </a:fld>
            <a:endParaRPr lang="en-GB"/>
          </a:p>
        </p:txBody>
      </p:sp>
    </p:spTree>
    <p:extLst>
      <p:ext uri="{BB962C8B-B14F-4D97-AF65-F5344CB8AC3E}">
        <p14:creationId xmlns:p14="http://schemas.microsoft.com/office/powerpoint/2010/main" val="36074750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7F46EE5-C008-4889-966A-26242EFB862C}" type="slidenum">
              <a:rPr lang="en-GB" smtClean="0"/>
              <a:t>7</a:t>
            </a:fld>
            <a:endParaRPr lang="en-GB"/>
          </a:p>
        </p:txBody>
      </p:sp>
    </p:spTree>
    <p:extLst>
      <p:ext uri="{BB962C8B-B14F-4D97-AF65-F5344CB8AC3E}">
        <p14:creationId xmlns:p14="http://schemas.microsoft.com/office/powerpoint/2010/main" val="1533732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7F46EE5-C008-4889-966A-26242EFB862C}" type="slidenum">
              <a:rPr lang="en-GB" smtClean="0"/>
              <a:t>8</a:t>
            </a:fld>
            <a:endParaRPr lang="en-GB"/>
          </a:p>
        </p:txBody>
      </p:sp>
    </p:spTree>
    <p:extLst>
      <p:ext uri="{BB962C8B-B14F-4D97-AF65-F5344CB8AC3E}">
        <p14:creationId xmlns:p14="http://schemas.microsoft.com/office/powerpoint/2010/main" val="7017056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7F46EE5-C008-4889-966A-26242EFB862C}" type="slidenum">
              <a:rPr lang="en-GB" smtClean="0"/>
              <a:t>9</a:t>
            </a:fld>
            <a:endParaRPr lang="en-GB"/>
          </a:p>
        </p:txBody>
      </p:sp>
    </p:spTree>
    <p:extLst>
      <p:ext uri="{BB962C8B-B14F-4D97-AF65-F5344CB8AC3E}">
        <p14:creationId xmlns:p14="http://schemas.microsoft.com/office/powerpoint/2010/main" val="33105969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6D99055-0494-4EE1-A274-62ACD2AD668C}" type="datetime1">
              <a:rPr lang="en-US" smtClean="0"/>
              <a:t>4/26/2024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6CD7EA-0914-458B-9F21-A97C3936BF9C}" type="slidenum">
              <a:rPr lang="en-US" smtClean="0"/>
              <a:t>‹#›</a:t>
            </a:fld>
            <a:endParaRPr lang="en-US"/>
          </a:p>
        </p:txBody>
      </p:sp>
    </p:spTree>
    <p:extLst>
      <p:ext uri="{BB962C8B-B14F-4D97-AF65-F5344CB8AC3E}">
        <p14:creationId xmlns:p14="http://schemas.microsoft.com/office/powerpoint/2010/main" val="34757812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F6C89FE-67A2-4430-825C-F7E6CBB8E1E7}" type="datetime1">
              <a:rPr lang="en-US" smtClean="0"/>
              <a:t>4/26/2024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6CD7EA-0914-458B-9F21-A97C3936BF9C}" type="slidenum">
              <a:rPr lang="en-US" smtClean="0"/>
              <a:t>‹#›</a:t>
            </a:fld>
            <a:endParaRPr lang="en-US"/>
          </a:p>
        </p:txBody>
      </p:sp>
    </p:spTree>
    <p:extLst>
      <p:ext uri="{BB962C8B-B14F-4D97-AF65-F5344CB8AC3E}">
        <p14:creationId xmlns:p14="http://schemas.microsoft.com/office/powerpoint/2010/main" val="6380569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438725-5EFB-4BF8-89B0-E741CE76496E}" type="datetime1">
              <a:rPr lang="en-US" smtClean="0"/>
              <a:t>4/26/2024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6CD7EA-0914-458B-9F21-A97C3936BF9C}" type="slidenum">
              <a:rPr lang="en-US" smtClean="0"/>
              <a:t>‹#›</a:t>
            </a:fld>
            <a:endParaRPr lang="en-US"/>
          </a:p>
        </p:txBody>
      </p:sp>
    </p:spTree>
    <p:extLst>
      <p:ext uri="{BB962C8B-B14F-4D97-AF65-F5344CB8AC3E}">
        <p14:creationId xmlns:p14="http://schemas.microsoft.com/office/powerpoint/2010/main" val="7407056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312B3C-16AE-61DF-B135-8839AB663CBA}"/>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2FC04089-80E2-253B-39D8-F4D208FB48E1}"/>
              </a:ext>
            </a:extLst>
          </p:cNvPr>
          <p:cNvSpPr>
            <a:spLocks noGrp="1"/>
          </p:cNvSpPr>
          <p:nvPr>
            <p:ph type="dt" sz="half" idx="10"/>
          </p:nvPr>
        </p:nvSpPr>
        <p:spPr/>
        <p:txBody>
          <a:bodyPr/>
          <a:lstStyle/>
          <a:p>
            <a:fld id="{762709D7-A14F-4A62-A601-2B93C7C9035A}" type="datetime1">
              <a:rPr lang="en-US" smtClean="0"/>
              <a:t>4/26/2024</a:t>
            </a:fld>
            <a:endParaRPr lang="en-US"/>
          </a:p>
        </p:txBody>
      </p:sp>
      <p:sp>
        <p:nvSpPr>
          <p:cNvPr id="4" name="Footer Placeholder 3">
            <a:extLst>
              <a:ext uri="{FF2B5EF4-FFF2-40B4-BE49-F238E27FC236}">
                <a16:creationId xmlns:a16="http://schemas.microsoft.com/office/drawing/2014/main" id="{F67E38BA-7386-A766-B682-31B65EFEA94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C976D1C-2630-67D7-462D-5ABAD68C8DDC}"/>
              </a:ext>
            </a:extLst>
          </p:cNvPr>
          <p:cNvSpPr>
            <a:spLocks noGrp="1"/>
          </p:cNvSpPr>
          <p:nvPr>
            <p:ph type="sldNum" sz="quarter" idx="12"/>
          </p:nvPr>
        </p:nvSpPr>
        <p:spPr/>
        <p:txBody>
          <a:bodyPr/>
          <a:lstStyle/>
          <a:p>
            <a:fld id="{6F6CD7EA-0914-458B-9F21-A97C3936BF9C}" type="slidenum">
              <a:rPr lang="en-US" smtClean="0"/>
              <a:t>‹#›</a:t>
            </a:fld>
            <a:endParaRPr lang="en-US"/>
          </a:p>
        </p:txBody>
      </p:sp>
    </p:spTree>
    <p:extLst>
      <p:ext uri="{BB962C8B-B14F-4D97-AF65-F5344CB8AC3E}">
        <p14:creationId xmlns:p14="http://schemas.microsoft.com/office/powerpoint/2010/main" val="22823054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5B6AA4B-09DA-42F3-A6E2-DE8050089F86}" type="datetime1">
              <a:rPr lang="en-US" smtClean="0"/>
              <a:t>4/26/2024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6CD7EA-0914-458B-9F21-A97C3936BF9C}" type="slidenum">
              <a:rPr lang="en-US" smtClean="0"/>
              <a:t>‹#›</a:t>
            </a:fld>
            <a:endParaRPr lang="en-US"/>
          </a:p>
        </p:txBody>
      </p:sp>
    </p:spTree>
    <p:extLst>
      <p:ext uri="{BB962C8B-B14F-4D97-AF65-F5344CB8AC3E}">
        <p14:creationId xmlns:p14="http://schemas.microsoft.com/office/powerpoint/2010/main" val="14279858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9F4D175-0069-4434-952A-684CC1C8215D}" type="datetime1">
              <a:rPr lang="en-US" smtClean="0"/>
              <a:t>4/26/2024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6CD7EA-0914-458B-9F21-A97C3936BF9C}" type="slidenum">
              <a:rPr lang="en-US" smtClean="0"/>
              <a:t>‹#›</a:t>
            </a:fld>
            <a:endParaRPr lang="en-US"/>
          </a:p>
        </p:txBody>
      </p:sp>
    </p:spTree>
    <p:extLst>
      <p:ext uri="{BB962C8B-B14F-4D97-AF65-F5344CB8AC3E}">
        <p14:creationId xmlns:p14="http://schemas.microsoft.com/office/powerpoint/2010/main" val="37913669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FA39A6D-4272-4EDD-8270-518B81997EA9}" type="datetime1">
              <a:rPr lang="en-US" smtClean="0"/>
              <a:t>4/26/2024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F6CD7EA-0914-458B-9F21-A97C3936BF9C}" type="slidenum">
              <a:rPr lang="en-US" smtClean="0"/>
              <a:t>‹#›</a:t>
            </a:fld>
            <a:endParaRPr lang="en-US"/>
          </a:p>
        </p:txBody>
      </p:sp>
    </p:spTree>
    <p:extLst>
      <p:ext uri="{BB962C8B-B14F-4D97-AF65-F5344CB8AC3E}">
        <p14:creationId xmlns:p14="http://schemas.microsoft.com/office/powerpoint/2010/main" val="8197789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6918246-D627-450F-9798-1558F69B1198}" type="datetime1">
              <a:rPr lang="en-US" smtClean="0"/>
              <a:t>4/26/2024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F6CD7EA-0914-458B-9F21-A97C3936BF9C}" type="slidenum">
              <a:rPr lang="en-US" smtClean="0"/>
              <a:t>‹#›</a:t>
            </a:fld>
            <a:endParaRPr lang="en-US"/>
          </a:p>
        </p:txBody>
      </p:sp>
    </p:spTree>
    <p:extLst>
      <p:ext uri="{BB962C8B-B14F-4D97-AF65-F5344CB8AC3E}">
        <p14:creationId xmlns:p14="http://schemas.microsoft.com/office/powerpoint/2010/main" val="18151089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CB56376-E5EF-42AF-9778-419C34CE1D56}" type="datetime1">
              <a:rPr lang="en-US" smtClean="0"/>
              <a:t>4/26/2024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F6CD7EA-0914-458B-9F21-A97C3936BF9C}" type="slidenum">
              <a:rPr lang="en-US" smtClean="0"/>
              <a:t>‹#›</a:t>
            </a:fld>
            <a:endParaRPr lang="en-US"/>
          </a:p>
        </p:txBody>
      </p:sp>
    </p:spTree>
    <p:extLst>
      <p:ext uri="{BB962C8B-B14F-4D97-AF65-F5344CB8AC3E}">
        <p14:creationId xmlns:p14="http://schemas.microsoft.com/office/powerpoint/2010/main" val="42859299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1CE693F-7A42-4C9C-84B5-6ABBB9E7C6B7}" type="datetime1">
              <a:rPr lang="en-US" smtClean="0"/>
              <a:t>4/26/2024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F6CD7EA-0914-458B-9F21-A97C3936BF9C}" type="slidenum">
              <a:rPr lang="en-US" smtClean="0"/>
              <a:t>‹#›</a:t>
            </a:fld>
            <a:endParaRPr lang="en-US"/>
          </a:p>
        </p:txBody>
      </p:sp>
    </p:spTree>
    <p:extLst>
      <p:ext uri="{BB962C8B-B14F-4D97-AF65-F5344CB8AC3E}">
        <p14:creationId xmlns:p14="http://schemas.microsoft.com/office/powerpoint/2010/main" val="40848303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171966C-2BB8-4399-A6EB-2CDEB7A7F081}" type="datetime1">
              <a:rPr lang="en-US" smtClean="0"/>
              <a:t>4/26/2024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F6CD7EA-0914-458B-9F21-A97C3936BF9C}" type="slidenum">
              <a:rPr lang="en-US" smtClean="0"/>
              <a:t>‹#›</a:t>
            </a:fld>
            <a:endParaRPr lang="en-US"/>
          </a:p>
        </p:txBody>
      </p:sp>
    </p:spTree>
    <p:extLst>
      <p:ext uri="{BB962C8B-B14F-4D97-AF65-F5344CB8AC3E}">
        <p14:creationId xmlns:p14="http://schemas.microsoft.com/office/powerpoint/2010/main" val="10035821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C25E6D1-8F42-4173-B86A-0D0B1959B50A}" type="datetime1">
              <a:rPr lang="en-US" smtClean="0"/>
              <a:t>4/26/2024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F6CD7EA-0914-458B-9F21-A97C3936BF9C}" type="slidenum">
              <a:rPr lang="en-US" smtClean="0"/>
              <a:t>‹#›</a:t>
            </a:fld>
            <a:endParaRPr lang="en-US"/>
          </a:p>
        </p:txBody>
      </p:sp>
    </p:spTree>
    <p:extLst>
      <p:ext uri="{BB962C8B-B14F-4D97-AF65-F5344CB8AC3E}">
        <p14:creationId xmlns:p14="http://schemas.microsoft.com/office/powerpoint/2010/main" val="20426428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A9A95C5-C125-4814-BDF4-991A89845134}" type="datetime1">
              <a:rPr lang="en-US" smtClean="0"/>
              <a:t>4/26/2024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F6CD7EA-0914-458B-9F21-A97C3936BF9C}" type="slidenum">
              <a:rPr lang="en-US" smtClean="0"/>
              <a:t>‹#›</a:t>
            </a:fld>
            <a:endParaRPr lang="en-US"/>
          </a:p>
        </p:txBody>
      </p:sp>
    </p:spTree>
    <p:extLst>
      <p:ext uri="{BB962C8B-B14F-4D97-AF65-F5344CB8AC3E}">
        <p14:creationId xmlns:p14="http://schemas.microsoft.com/office/powerpoint/2010/main" val="21302327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7.xml"/><Relationship Id="rId7" Type="http://schemas.openxmlformats.org/officeDocument/2006/relationships/image" Target="../media/image2.jpe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jpeg"/><Relationship Id="rId5" Type="http://schemas.openxmlformats.org/officeDocument/2006/relationships/hyperlink" Target="02%20C_1.1.mp3" TargetMode="External"/><Relationship Id="rId4" Type="http://schemas.openxmlformats.org/officeDocument/2006/relationships/notesSlide" Target="../notesSlides/notesSlide1.xml"/><Relationship Id="rId9" Type="http://schemas.openxmlformats.org/officeDocument/2006/relationships/image" Target="../media/image4.jpg"/></Relationships>
</file>

<file path=ppt/slides/_rels/slide1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2.jpe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3.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12.jpe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14.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12.jpe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15.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12.jpe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16.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18.jpeg"/></Relationships>
</file>

<file path=ppt/slides/_rels/slide21.xml.rels><?xml version="1.0" encoding="UTF-8" standalone="yes"?>
<Relationships xmlns="http://schemas.openxmlformats.org/package/2006/relationships"><Relationship Id="rId8" Type="http://schemas.openxmlformats.org/officeDocument/2006/relationships/hyperlink" Target="https://www.speechace.com/" TargetMode="External"/><Relationship Id="rId3" Type="http://schemas.openxmlformats.org/officeDocument/2006/relationships/hyperlink" Target="https://en.wikipedia.org/wiki/Scottish_English" TargetMode="External"/><Relationship Id="rId7" Type="http://schemas.openxmlformats.org/officeDocument/2006/relationships/hyperlink" Target="https://socialsci.libretexts.org/Courses/Canada_College/ENGL_LING_200_Introduction_to_Linguistics/02%3A_Sounds_Part_1-_Phonetics/2.04%3A_IPA_and_Charts" TargetMode="External"/><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hyperlink" Target="https://en.wikipedia.org/wiki/Spanish_phonology" TargetMode="External"/><Relationship Id="rId11" Type="http://schemas.openxmlformats.org/officeDocument/2006/relationships/hyperlink" Target="https://app.speechace.co/placement/course/8/quiz/3/fluency/1" TargetMode="External"/><Relationship Id="rId5" Type="http://schemas.openxmlformats.org/officeDocument/2006/relationships/hyperlink" Target="https://en.wikipedia.org/wiki/Dutch_phonology" TargetMode="External"/><Relationship Id="rId10" Type="http://schemas.openxmlformats.org/officeDocument/2006/relationships/hyperlink" Target="https://app.speechace.co/placement/course/5/quiz/1/1" TargetMode="External"/><Relationship Id="rId4" Type="http://schemas.openxmlformats.org/officeDocument/2006/relationships/hyperlink" Target="https://en.wikipedia.org/wiki/French_phonology" TargetMode="External"/><Relationship Id="rId9" Type="http://schemas.openxmlformats.org/officeDocument/2006/relationships/hyperlink" Target="https://www.speechace.com/speaking-test/" TargetMode="Externa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8" Type="http://schemas.openxmlformats.org/officeDocument/2006/relationships/hyperlink" Target="https://www.google.com/search?q=note+pronunciation&amp;client=firefox-b-d&amp;sca_esv=1a57d827cf09faae&amp;sca_upv=1&amp;ei=Q6geZsiwOdGAi-gPmoqoQA&amp;ved=0ahUKEwiI3prYlMeFAxVRwAIHHRoFCggQ4dUDCBA&amp;uact=5&amp;oq=note+pronunciation&amp;gs_lp=Egxnd3Mtd2l6LXNlcnAiEm5vdGUgcHJvbnVuY2lhdGlvbjIGEAAYBxgeMgYQABgHGB4yBhAAGAcYHjIGEAAYBxgeMgYQABgHGB4yBhAAGAcYHjIGEAAYBxgeMgYQABgHGB4yBhAAGAcYHjIGEAAYBxgeSJssUJUJWLoecAF4AJABAJgBbaAB_waqAQQxMi4xuAEDyAEA-AEBmAINoAKfB8ICChAAGEcY1gQYsAPCAg0QABiABBiKBRhDGLADwgIQEAAYgAQYigUYkQIYRhj5AcICChAAGIAEGIoFGEPCAgsQABiABBiKBRiRAsICKhAAGIAEGIoFGJECGEYY-QEYlwUYjAUY3QQYRhj5ARj0Axj1Axj2A9gBAZgDAIgGAZAGCroGBggBEAEYE5IHBDEyLjGgB5ZW&amp;sclient=gws-wiz-serp" TargetMode="External"/><Relationship Id="rId13" Type="http://schemas.openxmlformats.org/officeDocument/2006/relationships/image" Target="../media/image3.png"/><Relationship Id="rId3" Type="http://schemas.openxmlformats.org/officeDocument/2006/relationships/slideLayout" Target="../slideLayouts/slideLayout7.xml"/><Relationship Id="rId7" Type="http://schemas.openxmlformats.org/officeDocument/2006/relationships/hyperlink" Target="https://pronunciationstudio.com/English-IPA-chart/" TargetMode="External"/><Relationship Id="rId12" Type="http://schemas.openxmlformats.org/officeDocument/2006/relationships/hyperlink" Target="https://www.dialectsarchive.com/received-pronunciation-4" TargetMode="External"/><Relationship Id="rId2" Type="http://schemas.openxmlformats.org/officeDocument/2006/relationships/audio" Target="../media/media6.wav"/><Relationship Id="rId1" Type="http://schemas.microsoft.com/office/2007/relationships/media" Target="../media/media6.wav"/><Relationship Id="rId6" Type="http://schemas.openxmlformats.org/officeDocument/2006/relationships/hyperlink" Target="https://www.oxfordlearnersdictionaries.com/definition/english/met_1?q=met" TargetMode="External"/><Relationship Id="rId11" Type="http://schemas.openxmlformats.org/officeDocument/2006/relationships/hyperlink" Target="https://www.dialectsarchive.com/" TargetMode="External"/><Relationship Id="rId5" Type="http://schemas.openxmlformats.org/officeDocument/2006/relationships/hyperlink" Target="https://dictionary.cambridge.org/dictionary/learner-english/" TargetMode="External"/><Relationship Id="rId10" Type="http://schemas.openxmlformats.org/officeDocument/2006/relationships/hyperlink" Target="https://en.wikipedia.org/wiki/Close-mid_back_rounded_vowel" TargetMode="External"/><Relationship Id="rId4" Type="http://schemas.openxmlformats.org/officeDocument/2006/relationships/notesSlide" Target="../notesSlides/notesSlide23.xml"/><Relationship Id="rId9" Type="http://schemas.openxmlformats.org/officeDocument/2006/relationships/hyperlink" Target="https://en.wikipedia.org/wiki/International_Phonetic_Alphabet" TargetMode="Externa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wav"/><Relationship Id="rId1" Type="http://schemas.microsoft.com/office/2007/relationships/media" Target="../media/media6.wav"/><Relationship Id="rId6" Type="http://schemas.openxmlformats.org/officeDocument/2006/relationships/image" Target="../media/image19.jpg"/><Relationship Id="rId5" Type="http://schemas.openxmlformats.org/officeDocument/2006/relationships/image" Target="../media/image3.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hyperlink" Target="https://learningapps.org/watch?v=p8v1kt93320" TargetMode="External"/><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hyperlink" Target="https://www.bruxellesformation.brussels/jeux-langues/story_html5.html"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6.jp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hyperlink" Target="https://dictionary.cambridge.org/dictionary/learner-english/met" TargetMode="External"/><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hyperlink" Target="https://dictionary.cambridge.org/dictionary/learner-english/mate"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95536" y="332656"/>
            <a:ext cx="8385575" cy="6264696"/>
          </a:xfrm>
          <a:prstGeom prst="rect">
            <a:avLst/>
          </a:prstGeom>
          <a:noFill/>
          <a:ln w="76200" cmpd="sng">
            <a:solidFill>
              <a:srgbClr val="FF0000"/>
            </a:solidFill>
          </a:ln>
          <a:effectLst>
            <a:glow rad="228600">
              <a:schemeClr val="accent2">
                <a:satMod val="175000"/>
                <a:alpha val="40000"/>
              </a:schemeClr>
            </a:glo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539552" y="476672"/>
            <a:ext cx="8100000" cy="59580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Footer Placeholder 1">
            <a:extLst>
              <a:ext uri="{FF2B5EF4-FFF2-40B4-BE49-F238E27FC236}">
                <a16:creationId xmlns:a16="http://schemas.microsoft.com/office/drawing/2014/main" id="{5DFE117F-92AA-47C9-358C-DDCE815CCEA8}"/>
              </a:ext>
            </a:extLst>
          </p:cNvPr>
          <p:cNvSpPr>
            <a:spLocks noGrp="1"/>
          </p:cNvSpPr>
          <p:nvPr>
            <p:ph type="ftr" sz="quarter" idx="11"/>
          </p:nvPr>
        </p:nvSpPr>
        <p:spPr>
          <a:xfrm>
            <a:off x="6405366" y="5949046"/>
            <a:ext cx="2134534" cy="365125"/>
          </a:xfrm>
        </p:spPr>
        <p:txBody>
          <a:bodyPr/>
          <a:lstStyle/>
          <a:p>
            <a:pPr algn="r"/>
            <a:r>
              <a:rPr lang="en-US" dirty="0"/>
              <a:t>Cynthia Grover 20240427 </a:t>
            </a:r>
            <a:fld id="{E61D6FED-4E72-4FCF-AC34-64C00D44B169}" type="slidenum">
              <a:rPr lang="en-US" smtClean="0"/>
              <a:t>1</a:t>
            </a:fld>
            <a:endParaRPr lang="en-US" dirty="0"/>
          </a:p>
        </p:txBody>
      </p:sp>
      <p:sp>
        <p:nvSpPr>
          <p:cNvPr id="6" name="TextBox 5">
            <a:extLst>
              <a:ext uri="{FF2B5EF4-FFF2-40B4-BE49-F238E27FC236}">
                <a16:creationId xmlns:a16="http://schemas.microsoft.com/office/drawing/2014/main" id="{5F7A6A58-F5D3-9661-A545-C29B6A310F51}"/>
              </a:ext>
            </a:extLst>
          </p:cNvPr>
          <p:cNvSpPr txBox="1"/>
          <p:nvPr/>
        </p:nvSpPr>
        <p:spPr>
          <a:xfrm>
            <a:off x="899592" y="836712"/>
            <a:ext cx="1944216" cy="461665"/>
          </a:xfrm>
          <a:prstGeom prst="rect">
            <a:avLst/>
          </a:prstGeom>
          <a:noFill/>
        </p:spPr>
        <p:txBody>
          <a:bodyPr wrap="square" rtlCol="0">
            <a:spAutoFit/>
          </a:bodyPr>
          <a:lstStyle/>
          <a:p>
            <a:r>
              <a:rPr lang="en-GB" sz="2400" dirty="0"/>
              <a:t>It’s your right</a:t>
            </a:r>
          </a:p>
        </p:txBody>
      </p:sp>
      <p:sp>
        <p:nvSpPr>
          <p:cNvPr id="7" name="TextBox 6">
            <a:extLst>
              <a:ext uri="{FF2B5EF4-FFF2-40B4-BE49-F238E27FC236}">
                <a16:creationId xmlns:a16="http://schemas.microsoft.com/office/drawing/2014/main" id="{BEBD8ADF-62E6-B190-7FC6-1681307CC2EC}"/>
              </a:ext>
            </a:extLst>
          </p:cNvPr>
          <p:cNvSpPr txBox="1"/>
          <p:nvPr/>
        </p:nvSpPr>
        <p:spPr>
          <a:xfrm>
            <a:off x="6181881" y="836712"/>
            <a:ext cx="2062527" cy="1200329"/>
          </a:xfrm>
          <a:prstGeom prst="rect">
            <a:avLst/>
          </a:prstGeom>
          <a:noFill/>
        </p:spPr>
        <p:txBody>
          <a:bodyPr wrap="square" rtlCol="0">
            <a:spAutoFit/>
          </a:bodyPr>
          <a:lstStyle/>
          <a:p>
            <a:r>
              <a:rPr lang="en-GB" dirty="0"/>
              <a:t>Do you need a </a:t>
            </a:r>
          </a:p>
          <a:p>
            <a:r>
              <a:rPr lang="en-GB" dirty="0"/>
              <a:t>phonetic alphabet?</a:t>
            </a:r>
          </a:p>
          <a:p>
            <a:r>
              <a:rPr lang="en-GB" dirty="0"/>
              <a:t>     r </a:t>
            </a:r>
            <a:r>
              <a:rPr lang="en-GB" sz="1800" dirty="0">
                <a:solidFill>
                  <a:srgbClr val="000000"/>
                </a:solidFill>
              </a:rPr>
              <a:t>ə ɪ </a:t>
            </a:r>
            <a:r>
              <a:rPr lang="en-GB" sz="1800" dirty="0" err="1">
                <a:solidFill>
                  <a:srgbClr val="000000"/>
                </a:solidFill>
              </a:rPr>
              <a:t>i</a:t>
            </a:r>
            <a:r>
              <a:rPr lang="en-GB" sz="1800" dirty="0">
                <a:solidFill>
                  <a:srgbClr val="000000"/>
                </a:solidFill>
              </a:rPr>
              <a:t> æ Ɵ ð</a:t>
            </a:r>
            <a:endParaRPr lang="en-GB" dirty="0"/>
          </a:p>
          <a:p>
            <a:endParaRPr lang="en-GB" dirty="0"/>
          </a:p>
        </p:txBody>
      </p:sp>
      <p:sp>
        <p:nvSpPr>
          <p:cNvPr id="8" name="TextBox 7">
            <a:extLst>
              <a:ext uri="{FF2B5EF4-FFF2-40B4-BE49-F238E27FC236}">
                <a16:creationId xmlns:a16="http://schemas.microsoft.com/office/drawing/2014/main" id="{C7730DEB-8C13-7423-7E24-A6924ABFFDA6}"/>
              </a:ext>
            </a:extLst>
          </p:cNvPr>
          <p:cNvSpPr txBox="1"/>
          <p:nvPr/>
        </p:nvSpPr>
        <p:spPr>
          <a:xfrm>
            <a:off x="6128908" y="2145378"/>
            <a:ext cx="2187508" cy="646331"/>
          </a:xfrm>
          <a:prstGeom prst="rect">
            <a:avLst/>
          </a:prstGeom>
          <a:noFill/>
        </p:spPr>
        <p:txBody>
          <a:bodyPr wrap="square" rtlCol="0">
            <a:spAutoFit/>
          </a:bodyPr>
          <a:lstStyle/>
          <a:p>
            <a:r>
              <a:rPr lang="en-GB" dirty="0"/>
              <a:t>Decide who the accent must serve — </a:t>
            </a:r>
          </a:p>
        </p:txBody>
      </p:sp>
      <p:pic>
        <p:nvPicPr>
          <p:cNvPr id="15" name="Picture 14" descr="A blue and white cover with white text&#10;&#10;Description automatically generated">
            <a:hlinkClick r:id="rId5" action="ppaction://hlinkfile"/>
            <a:extLst>
              <a:ext uri="{FF2B5EF4-FFF2-40B4-BE49-F238E27FC236}">
                <a16:creationId xmlns:a16="http://schemas.microsoft.com/office/drawing/2014/main" id="{7B5FD3AE-B054-964E-4FCB-8CC7A7B77AC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73866" y="4107463"/>
            <a:ext cx="1040965" cy="927749"/>
          </a:xfrm>
          <a:prstGeom prst="rect">
            <a:avLst/>
          </a:prstGeom>
        </p:spPr>
      </p:pic>
      <p:pic>
        <p:nvPicPr>
          <p:cNvPr id="17" name="Picture 16">
            <a:extLst>
              <a:ext uri="{FF2B5EF4-FFF2-40B4-BE49-F238E27FC236}">
                <a16:creationId xmlns:a16="http://schemas.microsoft.com/office/drawing/2014/main" id="{87E2A450-2834-C6F6-C477-F171C6A2093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014734" y="4149498"/>
            <a:ext cx="1040966" cy="843677"/>
          </a:xfrm>
          <a:prstGeom prst="rect">
            <a:avLst/>
          </a:prstGeom>
        </p:spPr>
      </p:pic>
      <p:sp>
        <p:nvSpPr>
          <p:cNvPr id="18" name="Rectangle 17">
            <a:extLst>
              <a:ext uri="{FF2B5EF4-FFF2-40B4-BE49-F238E27FC236}">
                <a16:creationId xmlns:a16="http://schemas.microsoft.com/office/drawing/2014/main" id="{3F14C8A5-948C-70CE-5C9E-17672F982AFF}"/>
              </a:ext>
            </a:extLst>
          </p:cNvPr>
          <p:cNvSpPr/>
          <p:nvPr/>
        </p:nvSpPr>
        <p:spPr>
          <a:xfrm>
            <a:off x="3382968" y="2037042"/>
            <a:ext cx="2410707" cy="1745596"/>
          </a:xfrm>
          <a:prstGeom prst="rect">
            <a:avLst/>
          </a:prstGeom>
          <a:noFill/>
          <a:ln w="76200" cmpd="sng">
            <a:solidFill>
              <a:srgbClr val="FF0000"/>
            </a:solidFill>
          </a:ln>
          <a:effectLst>
            <a:glow rad="228600">
              <a:schemeClr val="accent2">
                <a:satMod val="175000"/>
                <a:alpha val="40000"/>
              </a:schemeClr>
            </a:glo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BEF8D82-0069-7664-DBAF-1B2D972C0C12}"/>
              </a:ext>
            </a:extLst>
          </p:cNvPr>
          <p:cNvSpPr txBox="1">
            <a:spLocks/>
          </p:cNvSpPr>
          <p:nvPr/>
        </p:nvSpPr>
        <p:spPr>
          <a:xfrm>
            <a:off x="3349425" y="2113884"/>
            <a:ext cx="2410706" cy="1569660"/>
          </a:xfrm>
          <a:prstGeom prst="rect">
            <a:avLst/>
          </a:prstGeom>
          <a:noFill/>
        </p:spPr>
        <p:txBody>
          <a:bodyPr wrap="square" rtlCol="0">
            <a:spAutoFit/>
          </a:bodyPr>
          <a:lstStyle/>
          <a:p>
            <a:pPr algn="ctr"/>
            <a:r>
              <a:rPr lang="en-CA" sz="2400" i="1" spc="400" dirty="0">
                <a:solidFill>
                  <a:srgbClr val="FF0000"/>
                </a:solidFill>
                <a:effectLst>
                  <a:glow rad="76200">
                    <a:schemeClr val="tx1"/>
                  </a:glow>
                </a:effectLst>
              </a:rPr>
              <a:t>To create</a:t>
            </a:r>
          </a:p>
          <a:p>
            <a:pPr algn="ctr"/>
            <a:r>
              <a:rPr lang="en-CA" sz="2400" i="1" spc="400" dirty="0">
                <a:solidFill>
                  <a:srgbClr val="FF0000"/>
                </a:solidFill>
                <a:effectLst>
                  <a:glow rad="76200">
                    <a:schemeClr val="tx1"/>
                  </a:glow>
                </a:effectLst>
              </a:rPr>
              <a:t> your </a:t>
            </a:r>
          </a:p>
          <a:p>
            <a:pPr algn="ctr"/>
            <a:r>
              <a:rPr lang="en-CA" sz="2400" i="1" spc="400" dirty="0">
                <a:solidFill>
                  <a:srgbClr val="FF0000"/>
                </a:solidFill>
                <a:effectLst>
                  <a:glow rad="76200">
                    <a:schemeClr val="tx1"/>
                  </a:glow>
                </a:effectLst>
              </a:rPr>
              <a:t>own </a:t>
            </a:r>
          </a:p>
          <a:p>
            <a:pPr algn="ctr"/>
            <a:r>
              <a:rPr lang="en-CA" sz="2400" i="1" spc="400" dirty="0">
                <a:solidFill>
                  <a:srgbClr val="FF0000"/>
                </a:solidFill>
                <a:effectLst>
                  <a:glow rad="76200">
                    <a:schemeClr val="tx1"/>
                  </a:glow>
                </a:effectLst>
              </a:rPr>
              <a:t>accent</a:t>
            </a:r>
            <a:endParaRPr lang="en-US" sz="2400" i="1" spc="400" dirty="0">
              <a:solidFill>
                <a:srgbClr val="FF0000"/>
              </a:solidFill>
              <a:effectLst>
                <a:glow rad="76200">
                  <a:schemeClr val="tx1"/>
                </a:glow>
              </a:effectLst>
            </a:endParaRPr>
          </a:p>
        </p:txBody>
      </p:sp>
      <p:sp>
        <p:nvSpPr>
          <p:cNvPr id="22" name="TextBox 21">
            <a:extLst>
              <a:ext uri="{FF2B5EF4-FFF2-40B4-BE49-F238E27FC236}">
                <a16:creationId xmlns:a16="http://schemas.microsoft.com/office/drawing/2014/main" id="{F500B1DD-0597-32B8-C55C-E2FB9C2BFCE7}"/>
              </a:ext>
            </a:extLst>
          </p:cNvPr>
          <p:cNvSpPr txBox="1"/>
          <p:nvPr/>
        </p:nvSpPr>
        <p:spPr>
          <a:xfrm>
            <a:off x="899592" y="1454193"/>
            <a:ext cx="1944216" cy="461665"/>
          </a:xfrm>
          <a:prstGeom prst="rect">
            <a:avLst/>
          </a:prstGeom>
          <a:noFill/>
        </p:spPr>
        <p:txBody>
          <a:bodyPr wrap="square" rtlCol="0">
            <a:spAutoFit/>
          </a:bodyPr>
          <a:lstStyle/>
          <a:p>
            <a:r>
              <a:rPr lang="en-GB" sz="2400" dirty="0"/>
              <a:t>It’s not hard</a:t>
            </a:r>
          </a:p>
        </p:txBody>
      </p:sp>
      <p:sp>
        <p:nvSpPr>
          <p:cNvPr id="23" name="TextBox 22">
            <a:extLst>
              <a:ext uri="{FF2B5EF4-FFF2-40B4-BE49-F238E27FC236}">
                <a16:creationId xmlns:a16="http://schemas.microsoft.com/office/drawing/2014/main" id="{1737EFD4-F19C-0762-AA14-1FFD5AA934DB}"/>
              </a:ext>
            </a:extLst>
          </p:cNvPr>
          <p:cNvSpPr txBox="1"/>
          <p:nvPr/>
        </p:nvSpPr>
        <p:spPr>
          <a:xfrm>
            <a:off x="899592" y="2090467"/>
            <a:ext cx="1944216" cy="461665"/>
          </a:xfrm>
          <a:prstGeom prst="rect">
            <a:avLst/>
          </a:prstGeom>
          <a:noFill/>
        </p:spPr>
        <p:txBody>
          <a:bodyPr wrap="square" rtlCol="0">
            <a:spAutoFit/>
          </a:bodyPr>
          <a:lstStyle/>
          <a:p>
            <a:r>
              <a:rPr lang="en-GB" sz="2400" dirty="0"/>
              <a:t>It’s useful</a:t>
            </a:r>
          </a:p>
        </p:txBody>
      </p:sp>
      <p:sp>
        <p:nvSpPr>
          <p:cNvPr id="24" name="TextBox 23">
            <a:extLst>
              <a:ext uri="{FF2B5EF4-FFF2-40B4-BE49-F238E27FC236}">
                <a16:creationId xmlns:a16="http://schemas.microsoft.com/office/drawing/2014/main" id="{428CB35B-09B1-1576-1DB8-CC16644EDC13}"/>
              </a:ext>
            </a:extLst>
          </p:cNvPr>
          <p:cNvSpPr txBox="1"/>
          <p:nvPr/>
        </p:nvSpPr>
        <p:spPr>
          <a:xfrm>
            <a:off x="917164" y="2867473"/>
            <a:ext cx="2214676" cy="1200329"/>
          </a:xfrm>
          <a:prstGeom prst="rect">
            <a:avLst/>
          </a:prstGeom>
          <a:noFill/>
        </p:spPr>
        <p:txBody>
          <a:bodyPr wrap="square" rtlCol="0">
            <a:spAutoFit/>
          </a:bodyPr>
          <a:lstStyle/>
          <a:p>
            <a:r>
              <a:rPr lang="en-GB" sz="2400" dirty="0"/>
              <a:t>Listen to existing created accents</a:t>
            </a:r>
          </a:p>
        </p:txBody>
      </p:sp>
      <p:sp>
        <p:nvSpPr>
          <p:cNvPr id="25" name="TextBox 24">
            <a:extLst>
              <a:ext uri="{FF2B5EF4-FFF2-40B4-BE49-F238E27FC236}">
                <a16:creationId xmlns:a16="http://schemas.microsoft.com/office/drawing/2014/main" id="{C3540982-5134-FEF6-5734-F05B957E6395}"/>
              </a:ext>
            </a:extLst>
          </p:cNvPr>
          <p:cNvSpPr txBox="1"/>
          <p:nvPr/>
        </p:nvSpPr>
        <p:spPr>
          <a:xfrm>
            <a:off x="6615051" y="2790477"/>
            <a:ext cx="1763216" cy="923330"/>
          </a:xfrm>
          <a:prstGeom prst="rect">
            <a:avLst/>
          </a:prstGeom>
          <a:noFill/>
        </p:spPr>
        <p:txBody>
          <a:bodyPr wrap="square" rtlCol="0">
            <a:spAutoFit/>
          </a:bodyPr>
          <a:lstStyle/>
          <a:p>
            <a:r>
              <a:rPr lang="en-GB" dirty="0"/>
              <a:t>interlocutors,    the student,</a:t>
            </a:r>
          </a:p>
          <a:p>
            <a:r>
              <a:rPr lang="en-GB" dirty="0"/>
              <a:t>the teacher? </a:t>
            </a:r>
          </a:p>
        </p:txBody>
      </p:sp>
      <p:sp>
        <p:nvSpPr>
          <p:cNvPr id="26" name="TextBox 25">
            <a:extLst>
              <a:ext uri="{FF2B5EF4-FFF2-40B4-BE49-F238E27FC236}">
                <a16:creationId xmlns:a16="http://schemas.microsoft.com/office/drawing/2014/main" id="{BFC5613E-1057-4B40-BCF4-9209F7850159}"/>
              </a:ext>
            </a:extLst>
          </p:cNvPr>
          <p:cNvSpPr txBox="1"/>
          <p:nvPr/>
        </p:nvSpPr>
        <p:spPr>
          <a:xfrm>
            <a:off x="6155192" y="3877003"/>
            <a:ext cx="2062527" cy="923330"/>
          </a:xfrm>
          <a:prstGeom prst="rect">
            <a:avLst/>
          </a:prstGeom>
          <a:noFill/>
        </p:spPr>
        <p:txBody>
          <a:bodyPr wrap="square" rtlCol="0">
            <a:spAutoFit/>
          </a:bodyPr>
          <a:lstStyle/>
          <a:p>
            <a:r>
              <a:rPr lang="en-GB" dirty="0"/>
              <a:t>Practice and get corrective feedback</a:t>
            </a:r>
          </a:p>
          <a:p>
            <a:endParaRPr lang="en-GB" dirty="0"/>
          </a:p>
        </p:txBody>
      </p:sp>
      <p:sp>
        <p:nvSpPr>
          <p:cNvPr id="27" name="Rectangle 26">
            <a:extLst>
              <a:ext uri="{FF2B5EF4-FFF2-40B4-BE49-F238E27FC236}">
                <a16:creationId xmlns:a16="http://schemas.microsoft.com/office/drawing/2014/main" id="{3CEAB2E5-A015-FDC7-0BAF-9FBD37F7B448}"/>
              </a:ext>
            </a:extLst>
          </p:cNvPr>
          <p:cNvSpPr/>
          <p:nvPr/>
        </p:nvSpPr>
        <p:spPr>
          <a:xfrm>
            <a:off x="942176" y="5417488"/>
            <a:ext cx="5502032" cy="695724"/>
          </a:xfrm>
          <a:prstGeom prst="rect">
            <a:avLst/>
          </a:prstGeom>
          <a:noFill/>
          <a:ln w="76200" cmpd="sng">
            <a:solidFill>
              <a:srgbClr val="FF0000"/>
            </a:solidFill>
          </a:ln>
          <a:effectLst>
            <a:glow rad="228600">
              <a:schemeClr val="accent2">
                <a:satMod val="175000"/>
                <a:alpha val="40000"/>
              </a:schemeClr>
            </a:glo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EEC8F664-E531-B0B2-E358-1CAFE7117200}"/>
              </a:ext>
            </a:extLst>
          </p:cNvPr>
          <p:cNvSpPr txBox="1"/>
          <p:nvPr/>
        </p:nvSpPr>
        <p:spPr>
          <a:xfrm>
            <a:off x="1115617" y="5580684"/>
            <a:ext cx="5400600" cy="369332"/>
          </a:xfrm>
          <a:prstGeom prst="rect">
            <a:avLst/>
          </a:prstGeom>
          <a:noFill/>
        </p:spPr>
        <p:txBody>
          <a:bodyPr wrap="square">
            <a:spAutoFit/>
          </a:bodyPr>
          <a:lstStyle/>
          <a:p>
            <a:r>
              <a:rPr lang="en-CA" i="1" spc="400" dirty="0">
                <a:solidFill>
                  <a:srgbClr val="FF0000"/>
                </a:solidFill>
                <a:effectLst>
                  <a:glow rad="76200">
                    <a:schemeClr val="tx1"/>
                  </a:glow>
                </a:effectLst>
              </a:rPr>
              <a:t>Your students will thank you </a:t>
            </a:r>
            <a:endParaRPr lang="en-GB" dirty="0"/>
          </a:p>
        </p:txBody>
      </p:sp>
      <p:pic>
        <p:nvPicPr>
          <p:cNvPr id="30" name="02 C_1.1">
            <a:hlinkClick r:id="" action="ppaction://media"/>
            <a:extLst>
              <a:ext uri="{FF2B5EF4-FFF2-40B4-BE49-F238E27FC236}">
                <a16:creationId xmlns:a16="http://schemas.microsoft.com/office/drawing/2014/main" id="{508F9020-8D63-FAE9-454C-7C345B9BA6E0}"/>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024502" y="4503631"/>
            <a:ext cx="487363" cy="487363"/>
          </a:xfrm>
          <a:prstGeom prst="rect">
            <a:avLst/>
          </a:prstGeom>
        </p:spPr>
      </p:pic>
      <p:pic>
        <p:nvPicPr>
          <p:cNvPr id="9" name="Picture 8" descr="A qr code with a white background&#10;&#10;Description automatically generated">
            <a:extLst>
              <a:ext uri="{FF2B5EF4-FFF2-40B4-BE49-F238E27FC236}">
                <a16:creationId xmlns:a16="http://schemas.microsoft.com/office/drawing/2014/main" id="{C14319E8-51B2-93AB-33F9-27432E560DF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771848" y="4473390"/>
            <a:ext cx="1600200" cy="1600200"/>
          </a:xfrm>
          <a:prstGeom prst="rect">
            <a:avLst/>
          </a:prstGeom>
        </p:spPr>
      </p:pic>
    </p:spTree>
    <p:extLst>
      <p:ext uri="{BB962C8B-B14F-4D97-AF65-F5344CB8AC3E}">
        <p14:creationId xmlns:p14="http://schemas.microsoft.com/office/powerpoint/2010/main" val="3055115664"/>
      </p:ext>
    </p:extLst>
  </p:cSld>
  <p:clrMapOvr>
    <a:masterClrMapping/>
  </p:clrMapOvr>
  <mc:AlternateContent xmlns:mc="http://schemas.openxmlformats.org/markup-compatibility/2006" xmlns:p14="http://schemas.microsoft.com/office/powerpoint/2010/main">
    <mc:Choice Requires="p14">
      <p:transition spd="slow" p14:dur="3025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10000"/>
                                  </p:stCondLst>
                                  <p:childTnLst>
                                    <p:cmd type="call" cmd="playFrom(0.0)">
                                      <p:cBhvr>
                                        <p:cTn id="6" dur="66220" fill="hold"/>
                                        <p:tgtEl>
                                          <p:spTgt spid="3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0"/>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5DFE117F-92AA-47C9-358C-DDCE815CCEA8}"/>
              </a:ext>
            </a:extLst>
          </p:cNvPr>
          <p:cNvSpPr>
            <a:spLocks noGrp="1"/>
          </p:cNvSpPr>
          <p:nvPr>
            <p:ph type="ftr" sz="quarter" idx="11"/>
          </p:nvPr>
        </p:nvSpPr>
        <p:spPr>
          <a:xfrm>
            <a:off x="6647892" y="6003907"/>
            <a:ext cx="1944216" cy="365125"/>
          </a:xfrm>
        </p:spPr>
        <p:txBody>
          <a:bodyPr/>
          <a:lstStyle/>
          <a:p>
            <a:pPr algn="r"/>
            <a:r>
              <a:rPr lang="en-US" dirty="0">
                <a:latin typeface="+mj-lt"/>
              </a:rPr>
              <a:t>Cynthia Grover 20240427 </a:t>
            </a:r>
            <a:fld id="{E61D6FED-4E72-4FCF-AC34-64C00D44B169}" type="slidenum">
              <a:rPr lang="en-US" smtClean="0">
                <a:latin typeface="+mj-lt"/>
              </a:rPr>
              <a:t>10</a:t>
            </a:fld>
            <a:endParaRPr lang="en-US" dirty="0">
              <a:latin typeface="+mj-lt"/>
            </a:endParaRPr>
          </a:p>
        </p:txBody>
      </p:sp>
      <p:pic>
        <p:nvPicPr>
          <p:cNvPr id="7" name="Picture 6" descr="A table of words with black text&#10;&#10;Description automatically generated with medium confidence">
            <a:extLst>
              <a:ext uri="{FF2B5EF4-FFF2-40B4-BE49-F238E27FC236}">
                <a16:creationId xmlns:a16="http://schemas.microsoft.com/office/drawing/2014/main" id="{6652093F-7337-9A2E-8254-960455559E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5536" y="419100"/>
            <a:ext cx="5113020" cy="6019800"/>
          </a:xfrm>
          <a:prstGeom prst="rect">
            <a:avLst/>
          </a:prstGeom>
        </p:spPr>
      </p:pic>
      <p:sp>
        <p:nvSpPr>
          <p:cNvPr id="8" name="TextBox 7">
            <a:extLst>
              <a:ext uri="{FF2B5EF4-FFF2-40B4-BE49-F238E27FC236}">
                <a16:creationId xmlns:a16="http://schemas.microsoft.com/office/drawing/2014/main" id="{132580E7-2860-D9C7-2A80-71BB50AE1DFC}"/>
              </a:ext>
            </a:extLst>
          </p:cNvPr>
          <p:cNvSpPr txBox="1"/>
          <p:nvPr/>
        </p:nvSpPr>
        <p:spPr>
          <a:xfrm>
            <a:off x="6672061" y="488968"/>
            <a:ext cx="1944216" cy="923330"/>
          </a:xfrm>
          <a:prstGeom prst="rect">
            <a:avLst/>
          </a:prstGeom>
          <a:noFill/>
        </p:spPr>
        <p:txBody>
          <a:bodyPr wrap="square" rtlCol="0">
            <a:spAutoFit/>
          </a:bodyPr>
          <a:lstStyle/>
          <a:p>
            <a:r>
              <a:rPr lang="en-GB" dirty="0"/>
              <a:t>International Express Elementary</a:t>
            </a:r>
          </a:p>
        </p:txBody>
      </p:sp>
    </p:spTree>
    <p:extLst>
      <p:ext uri="{BB962C8B-B14F-4D97-AF65-F5344CB8AC3E}">
        <p14:creationId xmlns:p14="http://schemas.microsoft.com/office/powerpoint/2010/main" val="12168244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5DFE117F-92AA-47C9-358C-DDCE815CCEA8}"/>
              </a:ext>
            </a:extLst>
          </p:cNvPr>
          <p:cNvSpPr>
            <a:spLocks noGrp="1"/>
          </p:cNvSpPr>
          <p:nvPr>
            <p:ph type="ftr" sz="quarter" idx="11"/>
          </p:nvPr>
        </p:nvSpPr>
        <p:spPr>
          <a:xfrm>
            <a:off x="6647892" y="6003907"/>
            <a:ext cx="1944216" cy="365125"/>
          </a:xfrm>
        </p:spPr>
        <p:txBody>
          <a:bodyPr/>
          <a:lstStyle/>
          <a:p>
            <a:pPr algn="r"/>
            <a:r>
              <a:rPr lang="en-US" dirty="0">
                <a:latin typeface="+mj-lt"/>
              </a:rPr>
              <a:t>Cynthia Grover 20240427 </a:t>
            </a:r>
            <a:fld id="{E61D6FED-4E72-4FCF-AC34-64C00D44B169}" type="slidenum">
              <a:rPr lang="en-US" smtClean="0">
                <a:latin typeface="+mj-lt"/>
              </a:rPr>
              <a:t>11</a:t>
            </a:fld>
            <a:endParaRPr lang="en-US" dirty="0">
              <a:latin typeface="+mj-lt"/>
            </a:endParaRPr>
          </a:p>
        </p:txBody>
      </p:sp>
      <p:pic>
        <p:nvPicPr>
          <p:cNvPr id="4" name="Picture 3" descr="A chart with blue squares&#10;&#10;Description automatically generated">
            <a:extLst>
              <a:ext uri="{FF2B5EF4-FFF2-40B4-BE49-F238E27FC236}">
                <a16:creationId xmlns:a16="http://schemas.microsoft.com/office/drawing/2014/main" id="{FC4E35F7-2D21-ECC4-F8D6-EDD87AF6B5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8210" y="422910"/>
            <a:ext cx="7307580" cy="6012180"/>
          </a:xfrm>
          <a:prstGeom prst="rect">
            <a:avLst/>
          </a:prstGeom>
        </p:spPr>
      </p:pic>
      <p:sp>
        <p:nvSpPr>
          <p:cNvPr id="5" name="TextBox 4">
            <a:extLst>
              <a:ext uri="{FF2B5EF4-FFF2-40B4-BE49-F238E27FC236}">
                <a16:creationId xmlns:a16="http://schemas.microsoft.com/office/drawing/2014/main" id="{E689FE65-E314-BB67-4E9B-BA970E89BB75}"/>
              </a:ext>
            </a:extLst>
          </p:cNvPr>
          <p:cNvSpPr txBox="1"/>
          <p:nvPr/>
        </p:nvSpPr>
        <p:spPr>
          <a:xfrm>
            <a:off x="3851920" y="469051"/>
            <a:ext cx="4248472" cy="369332"/>
          </a:xfrm>
          <a:prstGeom prst="rect">
            <a:avLst/>
          </a:prstGeom>
          <a:noFill/>
        </p:spPr>
        <p:txBody>
          <a:bodyPr wrap="square" rtlCol="0">
            <a:spAutoFit/>
          </a:bodyPr>
          <a:lstStyle/>
          <a:p>
            <a:r>
              <a:rPr lang="en-GB" dirty="0"/>
              <a:t>Pronunciation Studio</a:t>
            </a:r>
          </a:p>
        </p:txBody>
      </p:sp>
    </p:spTree>
    <p:extLst>
      <p:ext uri="{BB962C8B-B14F-4D97-AF65-F5344CB8AC3E}">
        <p14:creationId xmlns:p14="http://schemas.microsoft.com/office/powerpoint/2010/main" val="25710243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95536" y="332656"/>
            <a:ext cx="8385575" cy="6264696"/>
          </a:xfrm>
          <a:prstGeom prst="rect">
            <a:avLst/>
          </a:prstGeom>
          <a:noFill/>
          <a:ln w="76200" cmpd="sng">
            <a:solidFill>
              <a:srgbClr val="FF0000"/>
            </a:solidFill>
          </a:ln>
          <a:effectLst>
            <a:glow rad="228600">
              <a:schemeClr val="accent2">
                <a:satMod val="175000"/>
                <a:alpha val="40000"/>
              </a:schemeClr>
            </a:glo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Rectangle 3"/>
          <p:cNvSpPr/>
          <p:nvPr/>
        </p:nvSpPr>
        <p:spPr>
          <a:xfrm>
            <a:off x="539552" y="476672"/>
            <a:ext cx="8100000" cy="59580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Footer Placeholder 1">
            <a:extLst>
              <a:ext uri="{FF2B5EF4-FFF2-40B4-BE49-F238E27FC236}">
                <a16:creationId xmlns:a16="http://schemas.microsoft.com/office/drawing/2014/main" id="{5DFE117F-92AA-47C9-358C-DDCE815CCEA8}"/>
              </a:ext>
            </a:extLst>
          </p:cNvPr>
          <p:cNvSpPr>
            <a:spLocks noGrp="1"/>
          </p:cNvSpPr>
          <p:nvPr>
            <p:ph type="ftr" sz="quarter" idx="11"/>
          </p:nvPr>
        </p:nvSpPr>
        <p:spPr>
          <a:xfrm>
            <a:off x="6647892" y="5976199"/>
            <a:ext cx="1944216"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rPr>
              <a:t>Cynthia Grover 20240427 </a:t>
            </a:r>
            <a:fld id="{E61D6FED-4E72-4FCF-AC34-64C00D44B16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TextBox 5">
            <a:extLst>
              <a:ext uri="{FF2B5EF4-FFF2-40B4-BE49-F238E27FC236}">
                <a16:creationId xmlns:a16="http://schemas.microsoft.com/office/drawing/2014/main" id="{5F7A6A58-F5D3-9661-A545-C29B6A310F51}"/>
              </a:ext>
            </a:extLst>
          </p:cNvPr>
          <p:cNvSpPr txBox="1"/>
          <p:nvPr/>
        </p:nvSpPr>
        <p:spPr>
          <a:xfrm>
            <a:off x="835145" y="853951"/>
            <a:ext cx="748127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1000"/>
              </a:spcAft>
              <a:buClrTx/>
              <a:buSzTx/>
              <a:buFontTx/>
              <a:buNone/>
              <a:tabLst/>
              <a:defRPr/>
            </a:pPr>
            <a:r>
              <a:rPr lang="en-GB" sz="2400" b="1" dirty="0">
                <a:solidFill>
                  <a:prstClr val="black"/>
                </a:solidFill>
                <a:latin typeface="Calibri"/>
              </a:rPr>
              <a:t>Pronunciation practice and feedback: Speech Ace</a:t>
            </a:r>
            <a:endParaRPr kumimoji="0" lang="en-GB" sz="2400" b="0" i="0" u="none" strike="noStrike" kern="1200" cap="none" spc="0" normalizeH="0" baseline="0" noProof="0" dirty="0">
              <a:ln>
                <a:noFill/>
              </a:ln>
              <a:solidFill>
                <a:prstClr val="black"/>
              </a:solidFill>
              <a:effectLst/>
              <a:uLnTx/>
              <a:uFillTx/>
              <a:latin typeface="Calibri"/>
              <a:ea typeface="+mn-ea"/>
              <a:cs typeface="+mn-cs"/>
            </a:endParaRPr>
          </a:p>
        </p:txBody>
      </p:sp>
      <p:sp>
        <p:nvSpPr>
          <p:cNvPr id="13" name="Rectangle 12">
            <a:extLst>
              <a:ext uri="{FF2B5EF4-FFF2-40B4-BE49-F238E27FC236}">
                <a16:creationId xmlns:a16="http://schemas.microsoft.com/office/drawing/2014/main" id="{2A701F6E-65AF-C286-D583-8D2C8CDCE614}"/>
              </a:ext>
            </a:extLst>
          </p:cNvPr>
          <p:cNvSpPr/>
          <p:nvPr/>
        </p:nvSpPr>
        <p:spPr>
          <a:xfrm>
            <a:off x="755576" y="790474"/>
            <a:ext cx="7632847" cy="622302"/>
          </a:xfrm>
          <a:prstGeom prst="rect">
            <a:avLst/>
          </a:prstGeom>
          <a:noFill/>
          <a:ln w="76200" cmpd="sng">
            <a:solidFill>
              <a:srgbClr val="FF0000"/>
            </a:solidFill>
          </a:ln>
          <a:effectLst>
            <a:glow rad="228600">
              <a:schemeClr val="accent2">
                <a:satMod val="175000"/>
                <a:alpha val="40000"/>
              </a:schemeClr>
            </a:glo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TextBox 7">
            <a:extLst>
              <a:ext uri="{FF2B5EF4-FFF2-40B4-BE49-F238E27FC236}">
                <a16:creationId xmlns:a16="http://schemas.microsoft.com/office/drawing/2014/main" id="{5F4469B7-5277-3075-D51C-A03F0330B5F8}"/>
              </a:ext>
            </a:extLst>
          </p:cNvPr>
          <p:cNvSpPr txBox="1"/>
          <p:nvPr/>
        </p:nvSpPr>
        <p:spPr>
          <a:xfrm>
            <a:off x="2905748" y="1716088"/>
            <a:ext cx="5089795" cy="923330"/>
          </a:xfrm>
          <a:prstGeom prst="rect">
            <a:avLst/>
          </a:prstGeom>
          <a:noFill/>
        </p:spPr>
        <p:txBody>
          <a:bodyPr wrap="square" rtlCol="0">
            <a:spAutoFit/>
          </a:bodyPr>
          <a:lstStyle/>
          <a:p>
            <a:r>
              <a:rPr lang="en-GB" dirty="0"/>
              <a:t>A f</a:t>
            </a:r>
            <a:r>
              <a:rPr kumimoji="0" lang="en-GB" sz="1800" b="0" i="0" u="none" strike="noStrike" kern="1200" cap="none" spc="0" normalizeH="0" baseline="0" noProof="0" dirty="0" err="1">
                <a:ln>
                  <a:noFill/>
                </a:ln>
                <a:solidFill>
                  <a:prstClr val="black"/>
                </a:solidFill>
                <a:effectLst/>
                <a:uLnTx/>
                <a:uFillTx/>
                <a:latin typeface="Calibri"/>
                <a:ea typeface="+mn-ea"/>
                <a:cs typeface="+mn-cs"/>
              </a:rPr>
              <a:t>ree</a:t>
            </a:r>
            <a:r>
              <a:rPr kumimoji="0" lang="en-GB" sz="1800" b="0" i="0" u="none" strike="noStrike" kern="1200" cap="none" spc="0" normalizeH="0" baseline="0" noProof="0" dirty="0">
                <a:ln>
                  <a:noFill/>
                </a:ln>
                <a:solidFill>
                  <a:prstClr val="black"/>
                </a:solidFill>
                <a:effectLst/>
                <a:uLnTx/>
                <a:uFillTx/>
                <a:latin typeface="Calibri"/>
                <a:ea typeface="+mn-ea"/>
                <a:cs typeface="+mn-cs"/>
              </a:rPr>
              <a:t> online automatic speech recognition tool for testing, scoring and practicing pronunciation </a:t>
            </a:r>
          </a:p>
          <a:p>
            <a:r>
              <a:rPr kumimoji="0" lang="en-GB" sz="1800" b="0" i="0" u="none" strike="noStrike" kern="1200" cap="none" spc="0" normalizeH="0" baseline="0" noProof="0" dirty="0">
                <a:ln>
                  <a:noFill/>
                </a:ln>
                <a:solidFill>
                  <a:prstClr val="black"/>
                </a:solidFill>
                <a:effectLst/>
                <a:uLnTx/>
                <a:uFillTx/>
                <a:latin typeface="Calibri"/>
                <a:ea typeface="+mn-ea"/>
                <a:cs typeface="+mn-cs"/>
              </a:rPr>
              <a:t>Aims: comprehensibility and fluency</a:t>
            </a:r>
          </a:p>
        </p:txBody>
      </p:sp>
      <p:sp>
        <p:nvSpPr>
          <p:cNvPr id="15" name="TextBox 14">
            <a:extLst>
              <a:ext uri="{FF2B5EF4-FFF2-40B4-BE49-F238E27FC236}">
                <a16:creationId xmlns:a16="http://schemas.microsoft.com/office/drawing/2014/main" id="{CA12D91D-E917-7203-40B2-78589E307665}"/>
              </a:ext>
            </a:extLst>
          </p:cNvPr>
          <p:cNvSpPr txBox="1"/>
          <p:nvPr/>
        </p:nvSpPr>
        <p:spPr>
          <a:xfrm>
            <a:off x="2912835" y="2959416"/>
            <a:ext cx="5089795" cy="369332"/>
          </a:xfrm>
          <a:prstGeom prst="rect">
            <a:avLst/>
          </a:prstGeom>
          <a:noFill/>
        </p:spPr>
        <p:txBody>
          <a:bodyPr wrap="square" rtlCol="0">
            <a:spAutoFit/>
          </a:bodyPr>
          <a:lstStyle/>
          <a:p>
            <a:r>
              <a:rPr lang="en-GB" dirty="0"/>
              <a:t>Speech sound scoring and feedback</a:t>
            </a:r>
          </a:p>
        </p:txBody>
      </p:sp>
      <p:sp>
        <p:nvSpPr>
          <p:cNvPr id="17" name="TextBox 16">
            <a:extLst>
              <a:ext uri="{FF2B5EF4-FFF2-40B4-BE49-F238E27FC236}">
                <a16:creationId xmlns:a16="http://schemas.microsoft.com/office/drawing/2014/main" id="{0CF7ED60-50FF-6BAC-ABD6-79728A1A1155}"/>
              </a:ext>
            </a:extLst>
          </p:cNvPr>
          <p:cNvSpPr txBox="1"/>
          <p:nvPr/>
        </p:nvSpPr>
        <p:spPr>
          <a:xfrm>
            <a:off x="3059832" y="5010516"/>
            <a:ext cx="5089795" cy="923330"/>
          </a:xfrm>
          <a:prstGeom prst="rect">
            <a:avLst/>
          </a:prstGeom>
          <a:noFill/>
        </p:spPr>
        <p:txBody>
          <a:bodyPr wrap="square" rtlCol="0">
            <a:spAutoFit/>
          </a:bodyPr>
          <a:lstStyle/>
          <a:p>
            <a:r>
              <a:rPr lang="en-GB" dirty="0"/>
              <a:t>Google Translate allows practice, but its goal is to comprehend even if pronunciation is faulty, so it may give a false sense of correctness to students</a:t>
            </a:r>
          </a:p>
        </p:txBody>
      </p:sp>
      <p:sp>
        <p:nvSpPr>
          <p:cNvPr id="12" name="TextBox 11">
            <a:extLst>
              <a:ext uri="{FF2B5EF4-FFF2-40B4-BE49-F238E27FC236}">
                <a16:creationId xmlns:a16="http://schemas.microsoft.com/office/drawing/2014/main" id="{950AA573-5221-05FC-73D6-62B831D2F3F7}"/>
              </a:ext>
            </a:extLst>
          </p:cNvPr>
          <p:cNvSpPr txBox="1"/>
          <p:nvPr/>
        </p:nvSpPr>
        <p:spPr>
          <a:xfrm>
            <a:off x="2918277" y="3952216"/>
            <a:ext cx="5089795" cy="369332"/>
          </a:xfrm>
          <a:prstGeom prst="rect">
            <a:avLst/>
          </a:prstGeom>
          <a:noFill/>
        </p:spPr>
        <p:txBody>
          <a:bodyPr wrap="square" rtlCol="0">
            <a:spAutoFit/>
          </a:bodyPr>
          <a:lstStyle/>
          <a:p>
            <a:r>
              <a:rPr lang="en-GB" dirty="0"/>
              <a:t>Sentence and paragraph scoring and feedback</a:t>
            </a:r>
          </a:p>
        </p:txBody>
      </p:sp>
      <p:pic>
        <p:nvPicPr>
          <p:cNvPr id="16" name="Picture 15" descr="A blue and green screen with white text&#10;&#10;Description automatically generated">
            <a:extLst>
              <a:ext uri="{FF2B5EF4-FFF2-40B4-BE49-F238E27FC236}">
                <a16:creationId xmlns:a16="http://schemas.microsoft.com/office/drawing/2014/main" id="{520D7F13-B891-3E63-0DEF-A0002515283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2716" y="1816692"/>
            <a:ext cx="1679870" cy="849268"/>
          </a:xfrm>
          <a:prstGeom prst="rect">
            <a:avLst/>
          </a:prstGeom>
        </p:spPr>
      </p:pic>
      <p:pic>
        <p:nvPicPr>
          <p:cNvPr id="18" name="Picture 17" descr="A blue and green screen with white text&#10;&#10;Description automatically generated">
            <a:extLst>
              <a:ext uri="{FF2B5EF4-FFF2-40B4-BE49-F238E27FC236}">
                <a16:creationId xmlns:a16="http://schemas.microsoft.com/office/drawing/2014/main" id="{F1E59DD7-78C5-18A2-3078-4DE31ED15B7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2716" y="2872498"/>
            <a:ext cx="1679870" cy="849268"/>
          </a:xfrm>
          <a:prstGeom prst="rect">
            <a:avLst/>
          </a:prstGeom>
        </p:spPr>
      </p:pic>
      <p:pic>
        <p:nvPicPr>
          <p:cNvPr id="19" name="Picture 18" descr="A blue and green screen with white text&#10;&#10;Description automatically generated">
            <a:extLst>
              <a:ext uri="{FF2B5EF4-FFF2-40B4-BE49-F238E27FC236}">
                <a16:creationId xmlns:a16="http://schemas.microsoft.com/office/drawing/2014/main" id="{F4FFFE4B-2D51-CCD9-4293-40B146B2845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6473" y="3952216"/>
            <a:ext cx="1679870" cy="849268"/>
          </a:xfrm>
          <a:prstGeom prst="rect">
            <a:avLst/>
          </a:prstGeom>
        </p:spPr>
      </p:pic>
      <p:pic>
        <p:nvPicPr>
          <p:cNvPr id="21" name="Picture 20" descr="A screenshot of a computer&#10;&#10;Description automatically generated">
            <a:extLst>
              <a:ext uri="{FF2B5EF4-FFF2-40B4-BE49-F238E27FC236}">
                <a16:creationId xmlns:a16="http://schemas.microsoft.com/office/drawing/2014/main" id="{97A4BB03-AF82-92E2-C91C-C4F664DDD2A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2716" y="5098598"/>
            <a:ext cx="1687191" cy="923330"/>
          </a:xfrm>
          <a:prstGeom prst="rect">
            <a:avLst/>
          </a:prstGeom>
        </p:spPr>
      </p:pic>
    </p:spTree>
    <p:extLst>
      <p:ext uri="{BB962C8B-B14F-4D97-AF65-F5344CB8AC3E}">
        <p14:creationId xmlns:p14="http://schemas.microsoft.com/office/powerpoint/2010/main" val="42054844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5DFE117F-92AA-47C9-358C-DDCE815CCEA8}"/>
              </a:ext>
            </a:extLst>
          </p:cNvPr>
          <p:cNvSpPr>
            <a:spLocks noGrp="1"/>
          </p:cNvSpPr>
          <p:nvPr>
            <p:ph type="ftr" sz="quarter" idx="11"/>
          </p:nvPr>
        </p:nvSpPr>
        <p:spPr>
          <a:xfrm>
            <a:off x="179512" y="6309320"/>
            <a:ext cx="8712968"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rPr>
              <a:t>Placement Test 2                                                                                                                                                              Cynthia Grover 20240427 </a:t>
            </a:r>
            <a:fld id="{E61D6FED-4E72-4FCF-AC34-64C00D44B16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9" name="20240421 SpeechAce placement test part 2">
            <a:hlinkClick r:id="" action="ppaction://media"/>
            <a:extLst>
              <a:ext uri="{FF2B5EF4-FFF2-40B4-BE49-F238E27FC236}">
                <a16:creationId xmlns:a16="http://schemas.microsoft.com/office/drawing/2014/main" id="{1783801B-D06D-BE43-DBCE-69AB8E6B5AAE}"/>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036496" cy="5961173"/>
          </a:xfrm>
          <a:prstGeom prst="rect">
            <a:avLst/>
          </a:prstGeom>
        </p:spPr>
      </p:pic>
    </p:spTree>
    <p:extLst>
      <p:ext uri="{BB962C8B-B14F-4D97-AF65-F5344CB8AC3E}">
        <p14:creationId xmlns:p14="http://schemas.microsoft.com/office/powerpoint/2010/main" val="2171950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8584"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95536" y="332656"/>
            <a:ext cx="8385575" cy="6264696"/>
          </a:xfrm>
          <a:prstGeom prst="rect">
            <a:avLst/>
          </a:prstGeom>
          <a:noFill/>
          <a:ln w="76200" cmpd="sng">
            <a:solidFill>
              <a:srgbClr val="FF0000"/>
            </a:solidFill>
          </a:ln>
          <a:effectLst>
            <a:glow rad="228600">
              <a:schemeClr val="accent2">
                <a:satMod val="175000"/>
                <a:alpha val="40000"/>
              </a:schemeClr>
            </a:glo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Rectangle 3"/>
          <p:cNvSpPr/>
          <p:nvPr/>
        </p:nvSpPr>
        <p:spPr>
          <a:xfrm>
            <a:off x="539552" y="476672"/>
            <a:ext cx="8100000" cy="59580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Footer Placeholder 1">
            <a:extLst>
              <a:ext uri="{FF2B5EF4-FFF2-40B4-BE49-F238E27FC236}">
                <a16:creationId xmlns:a16="http://schemas.microsoft.com/office/drawing/2014/main" id="{5DFE117F-92AA-47C9-358C-DDCE815CCEA8}"/>
              </a:ext>
            </a:extLst>
          </p:cNvPr>
          <p:cNvSpPr>
            <a:spLocks noGrp="1"/>
          </p:cNvSpPr>
          <p:nvPr>
            <p:ph type="ftr" sz="quarter" idx="11"/>
          </p:nvPr>
        </p:nvSpPr>
        <p:spPr>
          <a:xfrm>
            <a:off x="6647892" y="5976199"/>
            <a:ext cx="1944216"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rPr>
              <a:t>Cynthia Grover 20240427 </a:t>
            </a:r>
            <a:fld id="{E61D6FED-4E72-4FCF-AC34-64C00D44B16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TextBox 5">
            <a:extLst>
              <a:ext uri="{FF2B5EF4-FFF2-40B4-BE49-F238E27FC236}">
                <a16:creationId xmlns:a16="http://schemas.microsoft.com/office/drawing/2014/main" id="{5F7A6A58-F5D3-9661-A545-C29B6A310F51}"/>
              </a:ext>
            </a:extLst>
          </p:cNvPr>
          <p:cNvSpPr txBox="1"/>
          <p:nvPr/>
        </p:nvSpPr>
        <p:spPr>
          <a:xfrm>
            <a:off x="835145" y="853951"/>
            <a:ext cx="748127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1000"/>
              </a:spcAft>
              <a:buClrTx/>
              <a:buSzTx/>
              <a:buFontTx/>
              <a:buNone/>
              <a:tabLst/>
              <a:defRPr/>
            </a:pPr>
            <a:r>
              <a:rPr lang="en-GB" sz="2400" b="1" dirty="0">
                <a:solidFill>
                  <a:prstClr val="black"/>
                </a:solidFill>
                <a:latin typeface="Calibri"/>
              </a:rPr>
              <a:t>Pronunciation practice and feedback: Speech Ace</a:t>
            </a:r>
            <a:endParaRPr kumimoji="0" lang="en-GB" sz="2400" b="0" i="0" u="none" strike="noStrike" kern="1200" cap="none" spc="0" normalizeH="0" baseline="0" noProof="0" dirty="0">
              <a:ln>
                <a:noFill/>
              </a:ln>
              <a:solidFill>
                <a:prstClr val="black"/>
              </a:solidFill>
              <a:effectLst/>
              <a:uLnTx/>
              <a:uFillTx/>
              <a:latin typeface="Calibri"/>
              <a:ea typeface="+mn-ea"/>
              <a:cs typeface="+mn-cs"/>
            </a:endParaRPr>
          </a:p>
        </p:txBody>
      </p:sp>
      <p:sp>
        <p:nvSpPr>
          <p:cNvPr id="13" name="Rectangle 12">
            <a:extLst>
              <a:ext uri="{FF2B5EF4-FFF2-40B4-BE49-F238E27FC236}">
                <a16:creationId xmlns:a16="http://schemas.microsoft.com/office/drawing/2014/main" id="{2A701F6E-65AF-C286-D583-8D2C8CDCE614}"/>
              </a:ext>
            </a:extLst>
          </p:cNvPr>
          <p:cNvSpPr/>
          <p:nvPr/>
        </p:nvSpPr>
        <p:spPr>
          <a:xfrm>
            <a:off x="755576" y="790474"/>
            <a:ext cx="7632847" cy="622302"/>
          </a:xfrm>
          <a:prstGeom prst="rect">
            <a:avLst/>
          </a:prstGeom>
          <a:noFill/>
          <a:ln w="76200" cmpd="sng">
            <a:solidFill>
              <a:srgbClr val="FF0000"/>
            </a:solidFill>
          </a:ln>
          <a:effectLst>
            <a:glow rad="228600">
              <a:schemeClr val="accent2">
                <a:satMod val="175000"/>
                <a:alpha val="40000"/>
              </a:schemeClr>
            </a:glo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TextBox 7">
            <a:extLst>
              <a:ext uri="{FF2B5EF4-FFF2-40B4-BE49-F238E27FC236}">
                <a16:creationId xmlns:a16="http://schemas.microsoft.com/office/drawing/2014/main" id="{5F4469B7-5277-3075-D51C-A03F0330B5F8}"/>
              </a:ext>
            </a:extLst>
          </p:cNvPr>
          <p:cNvSpPr txBox="1"/>
          <p:nvPr/>
        </p:nvSpPr>
        <p:spPr>
          <a:xfrm>
            <a:off x="2905748" y="1716088"/>
            <a:ext cx="5089795" cy="923330"/>
          </a:xfrm>
          <a:prstGeom prst="rect">
            <a:avLst/>
          </a:prstGeom>
          <a:noFill/>
        </p:spPr>
        <p:txBody>
          <a:bodyPr wrap="square" rtlCol="0">
            <a:spAutoFit/>
          </a:bodyPr>
          <a:lstStyle/>
          <a:p>
            <a:r>
              <a:rPr lang="en-GB" dirty="0"/>
              <a:t>A f</a:t>
            </a:r>
            <a:r>
              <a:rPr kumimoji="0" lang="en-GB" sz="1800" b="0" i="0" u="none" strike="noStrike" kern="1200" cap="none" spc="0" normalizeH="0" baseline="0" noProof="0" dirty="0" err="1">
                <a:ln>
                  <a:noFill/>
                </a:ln>
                <a:solidFill>
                  <a:prstClr val="black"/>
                </a:solidFill>
                <a:effectLst/>
                <a:uLnTx/>
                <a:uFillTx/>
                <a:latin typeface="Calibri"/>
                <a:ea typeface="+mn-ea"/>
                <a:cs typeface="+mn-cs"/>
              </a:rPr>
              <a:t>ree</a:t>
            </a:r>
            <a:r>
              <a:rPr kumimoji="0" lang="en-GB" sz="1800" b="0" i="0" u="none" strike="noStrike" kern="1200" cap="none" spc="0" normalizeH="0" baseline="0" noProof="0" dirty="0">
                <a:ln>
                  <a:noFill/>
                </a:ln>
                <a:solidFill>
                  <a:prstClr val="black"/>
                </a:solidFill>
                <a:effectLst/>
                <a:uLnTx/>
                <a:uFillTx/>
                <a:latin typeface="Calibri"/>
                <a:ea typeface="+mn-ea"/>
                <a:cs typeface="+mn-cs"/>
              </a:rPr>
              <a:t> online automatic speech recognition tool for testing, scoring and practicing pronunciation </a:t>
            </a:r>
          </a:p>
          <a:p>
            <a:r>
              <a:rPr kumimoji="0" lang="en-GB" sz="1800" b="0" i="0" u="none" strike="noStrike" kern="1200" cap="none" spc="0" normalizeH="0" baseline="0" noProof="0" dirty="0">
                <a:ln>
                  <a:noFill/>
                </a:ln>
                <a:solidFill>
                  <a:prstClr val="black"/>
                </a:solidFill>
                <a:effectLst/>
                <a:uLnTx/>
                <a:uFillTx/>
                <a:latin typeface="Calibri"/>
                <a:ea typeface="+mn-ea"/>
                <a:cs typeface="+mn-cs"/>
              </a:rPr>
              <a:t>Aims: comprehensibility and fluency</a:t>
            </a:r>
          </a:p>
        </p:txBody>
      </p:sp>
      <p:sp>
        <p:nvSpPr>
          <p:cNvPr id="15" name="TextBox 14">
            <a:extLst>
              <a:ext uri="{FF2B5EF4-FFF2-40B4-BE49-F238E27FC236}">
                <a16:creationId xmlns:a16="http://schemas.microsoft.com/office/drawing/2014/main" id="{CA12D91D-E917-7203-40B2-78589E307665}"/>
              </a:ext>
            </a:extLst>
          </p:cNvPr>
          <p:cNvSpPr txBox="1"/>
          <p:nvPr/>
        </p:nvSpPr>
        <p:spPr>
          <a:xfrm>
            <a:off x="2912835" y="2959416"/>
            <a:ext cx="5089795" cy="369332"/>
          </a:xfrm>
          <a:prstGeom prst="rect">
            <a:avLst/>
          </a:prstGeom>
          <a:noFill/>
        </p:spPr>
        <p:txBody>
          <a:bodyPr wrap="square" rtlCol="0">
            <a:spAutoFit/>
          </a:bodyPr>
          <a:lstStyle/>
          <a:p>
            <a:r>
              <a:rPr lang="en-GB" b="1" dirty="0"/>
              <a:t>Speech sound scoring and feedback</a:t>
            </a:r>
          </a:p>
        </p:txBody>
      </p:sp>
      <p:sp>
        <p:nvSpPr>
          <p:cNvPr id="17" name="TextBox 16">
            <a:extLst>
              <a:ext uri="{FF2B5EF4-FFF2-40B4-BE49-F238E27FC236}">
                <a16:creationId xmlns:a16="http://schemas.microsoft.com/office/drawing/2014/main" id="{0CF7ED60-50FF-6BAC-ABD6-79728A1A1155}"/>
              </a:ext>
            </a:extLst>
          </p:cNvPr>
          <p:cNvSpPr txBox="1"/>
          <p:nvPr/>
        </p:nvSpPr>
        <p:spPr>
          <a:xfrm>
            <a:off x="3059832" y="5010516"/>
            <a:ext cx="5089795" cy="923330"/>
          </a:xfrm>
          <a:prstGeom prst="rect">
            <a:avLst/>
          </a:prstGeom>
          <a:noFill/>
        </p:spPr>
        <p:txBody>
          <a:bodyPr wrap="square" rtlCol="0">
            <a:spAutoFit/>
          </a:bodyPr>
          <a:lstStyle/>
          <a:p>
            <a:r>
              <a:rPr lang="en-GB" dirty="0"/>
              <a:t>Google Translate allows practice, but its goal is to comprehend even if pronunciation is faulty, so it may give a false sense of correctness to students</a:t>
            </a:r>
          </a:p>
        </p:txBody>
      </p:sp>
      <p:sp>
        <p:nvSpPr>
          <p:cNvPr id="12" name="TextBox 11">
            <a:extLst>
              <a:ext uri="{FF2B5EF4-FFF2-40B4-BE49-F238E27FC236}">
                <a16:creationId xmlns:a16="http://schemas.microsoft.com/office/drawing/2014/main" id="{950AA573-5221-05FC-73D6-62B831D2F3F7}"/>
              </a:ext>
            </a:extLst>
          </p:cNvPr>
          <p:cNvSpPr txBox="1"/>
          <p:nvPr/>
        </p:nvSpPr>
        <p:spPr>
          <a:xfrm>
            <a:off x="2918277" y="3952216"/>
            <a:ext cx="5089795" cy="369332"/>
          </a:xfrm>
          <a:prstGeom prst="rect">
            <a:avLst/>
          </a:prstGeom>
          <a:noFill/>
        </p:spPr>
        <p:txBody>
          <a:bodyPr wrap="square" rtlCol="0">
            <a:spAutoFit/>
          </a:bodyPr>
          <a:lstStyle/>
          <a:p>
            <a:r>
              <a:rPr lang="en-GB" dirty="0"/>
              <a:t>Sentence and paragraph scoring and feedback</a:t>
            </a:r>
          </a:p>
        </p:txBody>
      </p:sp>
      <p:pic>
        <p:nvPicPr>
          <p:cNvPr id="16" name="Picture 15" descr="A blue and green screen with white text&#10;&#10;Description automatically generated">
            <a:extLst>
              <a:ext uri="{FF2B5EF4-FFF2-40B4-BE49-F238E27FC236}">
                <a16:creationId xmlns:a16="http://schemas.microsoft.com/office/drawing/2014/main" id="{520D7F13-B891-3E63-0DEF-A0002515283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2716" y="1816692"/>
            <a:ext cx="1679870" cy="849268"/>
          </a:xfrm>
          <a:prstGeom prst="rect">
            <a:avLst/>
          </a:prstGeom>
        </p:spPr>
      </p:pic>
      <p:pic>
        <p:nvPicPr>
          <p:cNvPr id="18" name="Picture 17" descr="A blue and green screen with white text&#10;&#10;Description automatically generated">
            <a:extLst>
              <a:ext uri="{FF2B5EF4-FFF2-40B4-BE49-F238E27FC236}">
                <a16:creationId xmlns:a16="http://schemas.microsoft.com/office/drawing/2014/main" id="{F1E59DD7-78C5-18A2-3078-4DE31ED15B7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2716" y="2872498"/>
            <a:ext cx="1679870" cy="849268"/>
          </a:xfrm>
          <a:prstGeom prst="rect">
            <a:avLst/>
          </a:prstGeom>
        </p:spPr>
      </p:pic>
      <p:pic>
        <p:nvPicPr>
          <p:cNvPr id="19" name="Picture 18" descr="A blue and green screen with white text&#10;&#10;Description automatically generated">
            <a:extLst>
              <a:ext uri="{FF2B5EF4-FFF2-40B4-BE49-F238E27FC236}">
                <a16:creationId xmlns:a16="http://schemas.microsoft.com/office/drawing/2014/main" id="{F4FFFE4B-2D51-CCD9-4293-40B146B2845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6473" y="3952216"/>
            <a:ext cx="1679870" cy="849268"/>
          </a:xfrm>
          <a:prstGeom prst="rect">
            <a:avLst/>
          </a:prstGeom>
        </p:spPr>
      </p:pic>
      <p:pic>
        <p:nvPicPr>
          <p:cNvPr id="21" name="Picture 20" descr="A screenshot of a computer&#10;&#10;Description automatically generated">
            <a:extLst>
              <a:ext uri="{FF2B5EF4-FFF2-40B4-BE49-F238E27FC236}">
                <a16:creationId xmlns:a16="http://schemas.microsoft.com/office/drawing/2014/main" id="{97A4BB03-AF82-92E2-C91C-C4F664DDD2A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2716" y="5098598"/>
            <a:ext cx="1687191" cy="923330"/>
          </a:xfrm>
          <a:prstGeom prst="rect">
            <a:avLst/>
          </a:prstGeom>
        </p:spPr>
      </p:pic>
    </p:spTree>
    <p:extLst>
      <p:ext uri="{BB962C8B-B14F-4D97-AF65-F5344CB8AC3E}">
        <p14:creationId xmlns:p14="http://schemas.microsoft.com/office/powerpoint/2010/main" val="24374560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5DFE117F-92AA-47C9-358C-DDCE815CCEA8}"/>
              </a:ext>
            </a:extLst>
          </p:cNvPr>
          <p:cNvSpPr>
            <a:spLocks noGrp="1"/>
          </p:cNvSpPr>
          <p:nvPr>
            <p:ph type="ftr" sz="quarter" idx="11"/>
          </p:nvPr>
        </p:nvSpPr>
        <p:spPr>
          <a:xfrm>
            <a:off x="395536" y="6381328"/>
            <a:ext cx="8568952"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rPr>
              <a:t>[</a:t>
            </a:r>
            <a:r>
              <a:rPr kumimoji="0" lang="en-US" sz="1200" b="0" i="0" u="none" strike="noStrike" kern="1200" cap="none" spc="0" normalizeH="0" baseline="0" noProof="0" dirty="0" err="1">
                <a:ln>
                  <a:noFill/>
                </a:ln>
                <a:solidFill>
                  <a:prstClr val="black">
                    <a:tint val="75000"/>
                  </a:prstClr>
                </a:solidFill>
                <a:effectLst/>
                <a:uLnTx/>
                <a:uFillTx/>
                <a:latin typeface="Calibri"/>
                <a:ea typeface="+mn-ea"/>
                <a:cs typeface="+mn-cs"/>
              </a:rPr>
              <a:t>i</a:t>
            </a:r>
            <a:r>
              <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rPr>
              <a:t>] exercise                                                                                                                                                                            Cynthia Grover 20240427 </a:t>
            </a:r>
            <a:fld id="{E61D6FED-4E72-4FCF-AC34-64C00D44B16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10" name="20240421 SpeechAce Vowels i">
            <a:hlinkClick r:id="" action="ppaction://media"/>
            <a:extLst>
              <a:ext uri="{FF2B5EF4-FFF2-40B4-BE49-F238E27FC236}">
                <a16:creationId xmlns:a16="http://schemas.microsoft.com/office/drawing/2014/main" id="{7C9B155C-7D78-699B-DFF4-EA81617D703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3999" cy="5877272"/>
          </a:xfrm>
          <a:prstGeom prst="rect">
            <a:avLst/>
          </a:prstGeom>
        </p:spPr>
      </p:pic>
    </p:spTree>
    <p:extLst>
      <p:ext uri="{BB962C8B-B14F-4D97-AF65-F5344CB8AC3E}">
        <p14:creationId xmlns:p14="http://schemas.microsoft.com/office/powerpoint/2010/main" val="34163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126"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95536" y="332656"/>
            <a:ext cx="8385575" cy="6264696"/>
          </a:xfrm>
          <a:prstGeom prst="rect">
            <a:avLst/>
          </a:prstGeom>
          <a:noFill/>
          <a:ln w="76200" cmpd="sng">
            <a:solidFill>
              <a:srgbClr val="FF0000"/>
            </a:solidFill>
          </a:ln>
          <a:effectLst>
            <a:glow rad="228600">
              <a:schemeClr val="accent2">
                <a:satMod val="175000"/>
                <a:alpha val="40000"/>
              </a:schemeClr>
            </a:glo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Rectangle 3"/>
          <p:cNvSpPr/>
          <p:nvPr/>
        </p:nvSpPr>
        <p:spPr>
          <a:xfrm>
            <a:off x="539552" y="476672"/>
            <a:ext cx="8100000" cy="59580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Footer Placeholder 1">
            <a:extLst>
              <a:ext uri="{FF2B5EF4-FFF2-40B4-BE49-F238E27FC236}">
                <a16:creationId xmlns:a16="http://schemas.microsoft.com/office/drawing/2014/main" id="{5DFE117F-92AA-47C9-358C-DDCE815CCEA8}"/>
              </a:ext>
            </a:extLst>
          </p:cNvPr>
          <p:cNvSpPr>
            <a:spLocks noGrp="1"/>
          </p:cNvSpPr>
          <p:nvPr>
            <p:ph type="ftr" sz="quarter" idx="11"/>
          </p:nvPr>
        </p:nvSpPr>
        <p:spPr>
          <a:xfrm>
            <a:off x="6444208" y="5976199"/>
            <a:ext cx="21479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rPr>
              <a:t>Cynthia Grover 20240427 </a:t>
            </a:r>
            <a:fld id="{E61D6FED-4E72-4FCF-AC34-64C00D44B16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TextBox 5">
            <a:extLst>
              <a:ext uri="{FF2B5EF4-FFF2-40B4-BE49-F238E27FC236}">
                <a16:creationId xmlns:a16="http://schemas.microsoft.com/office/drawing/2014/main" id="{5F7A6A58-F5D3-9661-A545-C29B6A310F51}"/>
              </a:ext>
            </a:extLst>
          </p:cNvPr>
          <p:cNvSpPr txBox="1"/>
          <p:nvPr/>
        </p:nvSpPr>
        <p:spPr>
          <a:xfrm>
            <a:off x="835145" y="853951"/>
            <a:ext cx="748127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1000"/>
              </a:spcAft>
              <a:buClrTx/>
              <a:buSzTx/>
              <a:buFontTx/>
              <a:buNone/>
              <a:tabLst/>
              <a:defRPr/>
            </a:pPr>
            <a:r>
              <a:rPr lang="en-GB" sz="2400" b="1" dirty="0">
                <a:solidFill>
                  <a:prstClr val="black"/>
                </a:solidFill>
                <a:latin typeface="Calibri"/>
              </a:rPr>
              <a:t>Pronunciation practice and feedback: Speech Ace</a:t>
            </a:r>
            <a:endParaRPr kumimoji="0" lang="en-GB" sz="2400" b="0" i="0" u="none" strike="noStrike" kern="1200" cap="none" spc="0" normalizeH="0" baseline="0" noProof="0" dirty="0">
              <a:ln>
                <a:noFill/>
              </a:ln>
              <a:solidFill>
                <a:prstClr val="black"/>
              </a:solidFill>
              <a:effectLst/>
              <a:uLnTx/>
              <a:uFillTx/>
              <a:latin typeface="Calibri"/>
              <a:ea typeface="+mn-ea"/>
              <a:cs typeface="+mn-cs"/>
            </a:endParaRPr>
          </a:p>
        </p:txBody>
      </p:sp>
      <p:sp>
        <p:nvSpPr>
          <p:cNvPr id="13" name="Rectangle 12">
            <a:extLst>
              <a:ext uri="{FF2B5EF4-FFF2-40B4-BE49-F238E27FC236}">
                <a16:creationId xmlns:a16="http://schemas.microsoft.com/office/drawing/2014/main" id="{2A701F6E-65AF-C286-D583-8D2C8CDCE614}"/>
              </a:ext>
            </a:extLst>
          </p:cNvPr>
          <p:cNvSpPr/>
          <p:nvPr/>
        </p:nvSpPr>
        <p:spPr>
          <a:xfrm>
            <a:off x="755576" y="790474"/>
            <a:ext cx="7632847" cy="622302"/>
          </a:xfrm>
          <a:prstGeom prst="rect">
            <a:avLst/>
          </a:prstGeom>
          <a:noFill/>
          <a:ln w="76200" cmpd="sng">
            <a:solidFill>
              <a:srgbClr val="FF0000"/>
            </a:solidFill>
          </a:ln>
          <a:effectLst>
            <a:glow rad="228600">
              <a:schemeClr val="accent2">
                <a:satMod val="175000"/>
                <a:alpha val="40000"/>
              </a:schemeClr>
            </a:glo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TextBox 7">
            <a:extLst>
              <a:ext uri="{FF2B5EF4-FFF2-40B4-BE49-F238E27FC236}">
                <a16:creationId xmlns:a16="http://schemas.microsoft.com/office/drawing/2014/main" id="{5F4469B7-5277-3075-D51C-A03F0330B5F8}"/>
              </a:ext>
            </a:extLst>
          </p:cNvPr>
          <p:cNvSpPr txBox="1"/>
          <p:nvPr/>
        </p:nvSpPr>
        <p:spPr>
          <a:xfrm>
            <a:off x="2905748" y="1716088"/>
            <a:ext cx="5089795" cy="923330"/>
          </a:xfrm>
          <a:prstGeom prst="rect">
            <a:avLst/>
          </a:prstGeom>
          <a:noFill/>
        </p:spPr>
        <p:txBody>
          <a:bodyPr wrap="square" rtlCol="0">
            <a:spAutoFit/>
          </a:bodyPr>
          <a:lstStyle/>
          <a:p>
            <a:r>
              <a:rPr lang="en-GB" dirty="0"/>
              <a:t>A f</a:t>
            </a:r>
            <a:r>
              <a:rPr kumimoji="0" lang="en-GB" sz="1800" b="0" i="0" u="none" strike="noStrike" kern="1200" cap="none" spc="0" normalizeH="0" baseline="0" noProof="0" dirty="0" err="1">
                <a:ln>
                  <a:noFill/>
                </a:ln>
                <a:solidFill>
                  <a:prstClr val="black"/>
                </a:solidFill>
                <a:effectLst/>
                <a:uLnTx/>
                <a:uFillTx/>
                <a:latin typeface="Calibri"/>
                <a:ea typeface="+mn-ea"/>
                <a:cs typeface="+mn-cs"/>
              </a:rPr>
              <a:t>ree</a:t>
            </a:r>
            <a:r>
              <a:rPr kumimoji="0" lang="en-GB" sz="1800" b="0" i="0" u="none" strike="noStrike" kern="1200" cap="none" spc="0" normalizeH="0" baseline="0" noProof="0" dirty="0">
                <a:ln>
                  <a:noFill/>
                </a:ln>
                <a:solidFill>
                  <a:prstClr val="black"/>
                </a:solidFill>
                <a:effectLst/>
                <a:uLnTx/>
                <a:uFillTx/>
                <a:latin typeface="Calibri"/>
                <a:ea typeface="+mn-ea"/>
                <a:cs typeface="+mn-cs"/>
              </a:rPr>
              <a:t> online automatic speech recognition tool for testing, scoring and practicing pronunciation </a:t>
            </a:r>
          </a:p>
          <a:p>
            <a:r>
              <a:rPr kumimoji="0" lang="en-GB" sz="1800" b="0" i="0" u="none" strike="noStrike" kern="1200" cap="none" spc="0" normalizeH="0" baseline="0" noProof="0" dirty="0">
                <a:ln>
                  <a:noFill/>
                </a:ln>
                <a:solidFill>
                  <a:prstClr val="black"/>
                </a:solidFill>
                <a:effectLst/>
                <a:uLnTx/>
                <a:uFillTx/>
                <a:latin typeface="Calibri"/>
                <a:ea typeface="+mn-ea"/>
                <a:cs typeface="+mn-cs"/>
              </a:rPr>
              <a:t>Aims: comprehensibility and fluency</a:t>
            </a:r>
          </a:p>
        </p:txBody>
      </p:sp>
      <p:sp>
        <p:nvSpPr>
          <p:cNvPr id="15" name="TextBox 14">
            <a:extLst>
              <a:ext uri="{FF2B5EF4-FFF2-40B4-BE49-F238E27FC236}">
                <a16:creationId xmlns:a16="http://schemas.microsoft.com/office/drawing/2014/main" id="{CA12D91D-E917-7203-40B2-78589E307665}"/>
              </a:ext>
            </a:extLst>
          </p:cNvPr>
          <p:cNvSpPr txBox="1"/>
          <p:nvPr/>
        </p:nvSpPr>
        <p:spPr>
          <a:xfrm>
            <a:off x="2912835" y="2959416"/>
            <a:ext cx="5089795" cy="369332"/>
          </a:xfrm>
          <a:prstGeom prst="rect">
            <a:avLst/>
          </a:prstGeom>
          <a:noFill/>
        </p:spPr>
        <p:txBody>
          <a:bodyPr wrap="square" rtlCol="0">
            <a:spAutoFit/>
          </a:bodyPr>
          <a:lstStyle/>
          <a:p>
            <a:r>
              <a:rPr lang="en-GB" dirty="0"/>
              <a:t>Speech sound scoring and feedback</a:t>
            </a:r>
          </a:p>
        </p:txBody>
      </p:sp>
      <p:sp>
        <p:nvSpPr>
          <p:cNvPr id="17" name="TextBox 16">
            <a:extLst>
              <a:ext uri="{FF2B5EF4-FFF2-40B4-BE49-F238E27FC236}">
                <a16:creationId xmlns:a16="http://schemas.microsoft.com/office/drawing/2014/main" id="{0CF7ED60-50FF-6BAC-ABD6-79728A1A1155}"/>
              </a:ext>
            </a:extLst>
          </p:cNvPr>
          <p:cNvSpPr txBox="1"/>
          <p:nvPr/>
        </p:nvSpPr>
        <p:spPr>
          <a:xfrm>
            <a:off x="3059832" y="5010516"/>
            <a:ext cx="5089795" cy="923330"/>
          </a:xfrm>
          <a:prstGeom prst="rect">
            <a:avLst/>
          </a:prstGeom>
          <a:noFill/>
        </p:spPr>
        <p:txBody>
          <a:bodyPr wrap="square" rtlCol="0">
            <a:spAutoFit/>
          </a:bodyPr>
          <a:lstStyle/>
          <a:p>
            <a:r>
              <a:rPr lang="en-GB" dirty="0"/>
              <a:t>Google Translate allows practice, but its goal is to comprehend even if pronunciation is faulty, so it may give a false sense of correctness to students</a:t>
            </a:r>
          </a:p>
        </p:txBody>
      </p:sp>
      <p:sp>
        <p:nvSpPr>
          <p:cNvPr id="12" name="TextBox 11">
            <a:extLst>
              <a:ext uri="{FF2B5EF4-FFF2-40B4-BE49-F238E27FC236}">
                <a16:creationId xmlns:a16="http://schemas.microsoft.com/office/drawing/2014/main" id="{950AA573-5221-05FC-73D6-62B831D2F3F7}"/>
              </a:ext>
            </a:extLst>
          </p:cNvPr>
          <p:cNvSpPr txBox="1"/>
          <p:nvPr/>
        </p:nvSpPr>
        <p:spPr>
          <a:xfrm>
            <a:off x="2918277" y="3952216"/>
            <a:ext cx="5089795" cy="369332"/>
          </a:xfrm>
          <a:prstGeom prst="rect">
            <a:avLst/>
          </a:prstGeom>
          <a:noFill/>
        </p:spPr>
        <p:txBody>
          <a:bodyPr wrap="square" rtlCol="0">
            <a:spAutoFit/>
          </a:bodyPr>
          <a:lstStyle/>
          <a:p>
            <a:r>
              <a:rPr lang="en-GB" b="1" dirty="0"/>
              <a:t>Sentence and paragraph scoring and feedback</a:t>
            </a:r>
          </a:p>
        </p:txBody>
      </p:sp>
      <p:pic>
        <p:nvPicPr>
          <p:cNvPr id="16" name="Picture 15" descr="A blue and green screen with white text&#10;&#10;Description automatically generated">
            <a:extLst>
              <a:ext uri="{FF2B5EF4-FFF2-40B4-BE49-F238E27FC236}">
                <a16:creationId xmlns:a16="http://schemas.microsoft.com/office/drawing/2014/main" id="{520D7F13-B891-3E63-0DEF-A0002515283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2716" y="1816692"/>
            <a:ext cx="1679870" cy="849268"/>
          </a:xfrm>
          <a:prstGeom prst="rect">
            <a:avLst/>
          </a:prstGeom>
        </p:spPr>
      </p:pic>
      <p:pic>
        <p:nvPicPr>
          <p:cNvPr id="18" name="Picture 17" descr="A blue and green screen with white text&#10;&#10;Description automatically generated">
            <a:extLst>
              <a:ext uri="{FF2B5EF4-FFF2-40B4-BE49-F238E27FC236}">
                <a16:creationId xmlns:a16="http://schemas.microsoft.com/office/drawing/2014/main" id="{F1E59DD7-78C5-18A2-3078-4DE31ED15B7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2716" y="2872498"/>
            <a:ext cx="1679870" cy="849268"/>
          </a:xfrm>
          <a:prstGeom prst="rect">
            <a:avLst/>
          </a:prstGeom>
        </p:spPr>
      </p:pic>
      <p:pic>
        <p:nvPicPr>
          <p:cNvPr id="19" name="Picture 18" descr="A blue and green screen with white text&#10;&#10;Description automatically generated">
            <a:extLst>
              <a:ext uri="{FF2B5EF4-FFF2-40B4-BE49-F238E27FC236}">
                <a16:creationId xmlns:a16="http://schemas.microsoft.com/office/drawing/2014/main" id="{F4FFFE4B-2D51-CCD9-4293-40B146B2845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6473" y="3952216"/>
            <a:ext cx="1679870" cy="849268"/>
          </a:xfrm>
          <a:prstGeom prst="rect">
            <a:avLst/>
          </a:prstGeom>
        </p:spPr>
      </p:pic>
      <p:pic>
        <p:nvPicPr>
          <p:cNvPr id="21" name="Picture 20" descr="A screenshot of a computer&#10;&#10;Description automatically generated">
            <a:extLst>
              <a:ext uri="{FF2B5EF4-FFF2-40B4-BE49-F238E27FC236}">
                <a16:creationId xmlns:a16="http://schemas.microsoft.com/office/drawing/2014/main" id="{97A4BB03-AF82-92E2-C91C-C4F664DDD2A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2716" y="5098598"/>
            <a:ext cx="1687191" cy="923330"/>
          </a:xfrm>
          <a:prstGeom prst="rect">
            <a:avLst/>
          </a:prstGeom>
        </p:spPr>
      </p:pic>
    </p:spTree>
    <p:extLst>
      <p:ext uri="{BB962C8B-B14F-4D97-AF65-F5344CB8AC3E}">
        <p14:creationId xmlns:p14="http://schemas.microsoft.com/office/powerpoint/2010/main" val="37390908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5DFE117F-92AA-47C9-358C-DDCE815CCEA8}"/>
              </a:ext>
            </a:extLst>
          </p:cNvPr>
          <p:cNvSpPr>
            <a:spLocks noGrp="1"/>
          </p:cNvSpPr>
          <p:nvPr>
            <p:ph type="ftr" sz="quarter" idx="11"/>
          </p:nvPr>
        </p:nvSpPr>
        <p:spPr>
          <a:xfrm>
            <a:off x="467544" y="6309320"/>
            <a:ext cx="8188014"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rPr>
              <a:t>Sentence scoring and feedback                                                                                                                         Cynthia Grover 20240427 </a:t>
            </a:r>
            <a:fld id="{E61D6FED-4E72-4FCF-AC34-64C00D44B16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14" name="20240421 SpeechAce simple sentence error feedback">
            <a:hlinkClick r:id="" action="ppaction://media"/>
            <a:extLst>
              <a:ext uri="{FF2B5EF4-FFF2-40B4-BE49-F238E27FC236}">
                <a16:creationId xmlns:a16="http://schemas.microsoft.com/office/drawing/2014/main" id="{B7E12DD3-9F69-5298-B18D-63AC9C4F142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036496" cy="6093296"/>
          </a:xfrm>
          <a:prstGeom prst="rect">
            <a:avLst/>
          </a:prstGeom>
        </p:spPr>
      </p:pic>
    </p:spTree>
    <p:extLst>
      <p:ext uri="{BB962C8B-B14F-4D97-AF65-F5344CB8AC3E}">
        <p14:creationId xmlns:p14="http://schemas.microsoft.com/office/powerpoint/2010/main" val="965430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7816"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4"/>
                </p:tgtEl>
              </p:cMediaNode>
            </p:video>
            <p:seq concurrent="1" nextAc="seek">
              <p:cTn id="8" restart="whenNotActive" fill="hold" evtFilter="cancelBubble" nodeType="interactiveSeq">
                <p:stCondLst>
                  <p:cond evt="onClick" delay="0">
                    <p:tgtEl>
                      <p:spTgt spid="1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4"/>
                                        </p:tgtEl>
                                      </p:cBhvr>
                                    </p:cmd>
                                  </p:childTnLst>
                                </p:cTn>
                              </p:par>
                            </p:childTnLst>
                          </p:cTn>
                        </p:par>
                      </p:childTnLst>
                    </p:cTn>
                  </p:par>
                </p:childTnLst>
              </p:cTn>
              <p:nextCondLst>
                <p:cond evt="onClick" delay="0">
                  <p:tgtEl>
                    <p:spTgt spid="14"/>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95536" y="332656"/>
            <a:ext cx="8385575" cy="6264696"/>
          </a:xfrm>
          <a:prstGeom prst="rect">
            <a:avLst/>
          </a:prstGeom>
          <a:noFill/>
          <a:ln w="76200" cmpd="sng">
            <a:solidFill>
              <a:srgbClr val="FF0000"/>
            </a:solidFill>
          </a:ln>
          <a:effectLst>
            <a:glow rad="228600">
              <a:schemeClr val="accent2">
                <a:satMod val="175000"/>
                <a:alpha val="40000"/>
              </a:schemeClr>
            </a:glo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Rectangle 3"/>
          <p:cNvSpPr/>
          <p:nvPr/>
        </p:nvSpPr>
        <p:spPr>
          <a:xfrm>
            <a:off x="539552" y="476672"/>
            <a:ext cx="8100000" cy="59580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Footer Placeholder 1">
            <a:extLst>
              <a:ext uri="{FF2B5EF4-FFF2-40B4-BE49-F238E27FC236}">
                <a16:creationId xmlns:a16="http://schemas.microsoft.com/office/drawing/2014/main" id="{5DFE117F-92AA-47C9-358C-DDCE815CCEA8}"/>
              </a:ext>
            </a:extLst>
          </p:cNvPr>
          <p:cNvSpPr>
            <a:spLocks noGrp="1"/>
          </p:cNvSpPr>
          <p:nvPr>
            <p:ph type="ftr" sz="quarter" idx="11"/>
          </p:nvPr>
        </p:nvSpPr>
        <p:spPr>
          <a:xfrm>
            <a:off x="6444208" y="5976199"/>
            <a:ext cx="21479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rPr>
              <a:t>Cynthia Grover 20240427 </a:t>
            </a:r>
            <a:fld id="{E61D6FED-4E72-4FCF-AC34-64C00D44B16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TextBox 5">
            <a:extLst>
              <a:ext uri="{FF2B5EF4-FFF2-40B4-BE49-F238E27FC236}">
                <a16:creationId xmlns:a16="http://schemas.microsoft.com/office/drawing/2014/main" id="{5F7A6A58-F5D3-9661-A545-C29B6A310F51}"/>
              </a:ext>
            </a:extLst>
          </p:cNvPr>
          <p:cNvSpPr txBox="1"/>
          <p:nvPr/>
        </p:nvSpPr>
        <p:spPr>
          <a:xfrm>
            <a:off x="835145" y="853951"/>
            <a:ext cx="748127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1000"/>
              </a:spcAft>
              <a:buClrTx/>
              <a:buSzTx/>
              <a:buFontTx/>
              <a:buNone/>
              <a:tabLst/>
              <a:defRPr/>
            </a:pPr>
            <a:r>
              <a:rPr lang="en-GB" sz="2400" b="1" dirty="0">
                <a:solidFill>
                  <a:prstClr val="black"/>
                </a:solidFill>
                <a:latin typeface="Calibri"/>
              </a:rPr>
              <a:t>Pronunciation practice and feedback: Google Translate</a:t>
            </a:r>
            <a:endParaRPr kumimoji="0" lang="en-GB" sz="2400" b="0" i="0" u="none" strike="noStrike" kern="1200" cap="none" spc="0" normalizeH="0" baseline="0" noProof="0" dirty="0">
              <a:ln>
                <a:noFill/>
              </a:ln>
              <a:solidFill>
                <a:prstClr val="black"/>
              </a:solidFill>
              <a:effectLst/>
              <a:uLnTx/>
              <a:uFillTx/>
              <a:latin typeface="Calibri"/>
              <a:ea typeface="+mn-ea"/>
              <a:cs typeface="+mn-cs"/>
            </a:endParaRPr>
          </a:p>
        </p:txBody>
      </p:sp>
      <p:sp>
        <p:nvSpPr>
          <p:cNvPr id="13" name="Rectangle 12">
            <a:extLst>
              <a:ext uri="{FF2B5EF4-FFF2-40B4-BE49-F238E27FC236}">
                <a16:creationId xmlns:a16="http://schemas.microsoft.com/office/drawing/2014/main" id="{2A701F6E-65AF-C286-D583-8D2C8CDCE614}"/>
              </a:ext>
            </a:extLst>
          </p:cNvPr>
          <p:cNvSpPr/>
          <p:nvPr/>
        </p:nvSpPr>
        <p:spPr>
          <a:xfrm>
            <a:off x="755576" y="790474"/>
            <a:ext cx="7632847" cy="622302"/>
          </a:xfrm>
          <a:prstGeom prst="rect">
            <a:avLst/>
          </a:prstGeom>
          <a:noFill/>
          <a:ln w="76200" cmpd="sng">
            <a:solidFill>
              <a:srgbClr val="FF0000"/>
            </a:solidFill>
          </a:ln>
          <a:effectLst>
            <a:glow rad="228600">
              <a:schemeClr val="accent2">
                <a:satMod val="175000"/>
                <a:alpha val="40000"/>
              </a:schemeClr>
            </a:glo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TextBox 7">
            <a:extLst>
              <a:ext uri="{FF2B5EF4-FFF2-40B4-BE49-F238E27FC236}">
                <a16:creationId xmlns:a16="http://schemas.microsoft.com/office/drawing/2014/main" id="{5F4469B7-5277-3075-D51C-A03F0330B5F8}"/>
              </a:ext>
            </a:extLst>
          </p:cNvPr>
          <p:cNvSpPr txBox="1"/>
          <p:nvPr/>
        </p:nvSpPr>
        <p:spPr>
          <a:xfrm>
            <a:off x="2905748" y="1716088"/>
            <a:ext cx="5089795" cy="923330"/>
          </a:xfrm>
          <a:prstGeom prst="rect">
            <a:avLst/>
          </a:prstGeom>
          <a:noFill/>
        </p:spPr>
        <p:txBody>
          <a:bodyPr wrap="square" rtlCol="0">
            <a:spAutoFit/>
          </a:bodyPr>
          <a:lstStyle/>
          <a:p>
            <a:r>
              <a:rPr lang="en-GB" dirty="0"/>
              <a:t>A f</a:t>
            </a:r>
            <a:r>
              <a:rPr kumimoji="0" lang="en-GB" sz="1800" b="0" i="0" u="none" strike="noStrike" kern="1200" cap="none" spc="0" normalizeH="0" baseline="0" noProof="0" dirty="0" err="1">
                <a:ln>
                  <a:noFill/>
                </a:ln>
                <a:solidFill>
                  <a:prstClr val="black"/>
                </a:solidFill>
                <a:effectLst/>
                <a:uLnTx/>
                <a:uFillTx/>
                <a:latin typeface="Calibri"/>
                <a:ea typeface="+mn-ea"/>
                <a:cs typeface="+mn-cs"/>
              </a:rPr>
              <a:t>ree</a:t>
            </a:r>
            <a:r>
              <a:rPr kumimoji="0" lang="en-GB" sz="1800" b="0" i="0" u="none" strike="noStrike" kern="1200" cap="none" spc="0" normalizeH="0" baseline="0" noProof="0" dirty="0">
                <a:ln>
                  <a:noFill/>
                </a:ln>
                <a:solidFill>
                  <a:prstClr val="black"/>
                </a:solidFill>
                <a:effectLst/>
                <a:uLnTx/>
                <a:uFillTx/>
                <a:latin typeface="Calibri"/>
                <a:ea typeface="+mn-ea"/>
                <a:cs typeface="+mn-cs"/>
              </a:rPr>
              <a:t> online automatic speech recognition tool for testing, scoring and practicing pronunciation </a:t>
            </a:r>
          </a:p>
          <a:p>
            <a:r>
              <a:rPr kumimoji="0" lang="en-GB" sz="1800" b="0" i="0" u="none" strike="noStrike" kern="1200" cap="none" spc="0" normalizeH="0" baseline="0" noProof="0" dirty="0">
                <a:ln>
                  <a:noFill/>
                </a:ln>
                <a:solidFill>
                  <a:prstClr val="black"/>
                </a:solidFill>
                <a:effectLst/>
                <a:uLnTx/>
                <a:uFillTx/>
                <a:latin typeface="Calibri"/>
                <a:ea typeface="+mn-ea"/>
                <a:cs typeface="+mn-cs"/>
              </a:rPr>
              <a:t>Aims: comprehensibility and fluency</a:t>
            </a:r>
          </a:p>
        </p:txBody>
      </p:sp>
      <p:sp>
        <p:nvSpPr>
          <p:cNvPr id="15" name="TextBox 14">
            <a:extLst>
              <a:ext uri="{FF2B5EF4-FFF2-40B4-BE49-F238E27FC236}">
                <a16:creationId xmlns:a16="http://schemas.microsoft.com/office/drawing/2014/main" id="{CA12D91D-E917-7203-40B2-78589E307665}"/>
              </a:ext>
            </a:extLst>
          </p:cNvPr>
          <p:cNvSpPr txBox="1"/>
          <p:nvPr/>
        </p:nvSpPr>
        <p:spPr>
          <a:xfrm>
            <a:off x="2912835" y="2959416"/>
            <a:ext cx="5089795" cy="369332"/>
          </a:xfrm>
          <a:prstGeom prst="rect">
            <a:avLst/>
          </a:prstGeom>
          <a:noFill/>
        </p:spPr>
        <p:txBody>
          <a:bodyPr wrap="square" rtlCol="0">
            <a:spAutoFit/>
          </a:bodyPr>
          <a:lstStyle/>
          <a:p>
            <a:r>
              <a:rPr lang="en-GB" dirty="0"/>
              <a:t>Speech sound scoring and feedback</a:t>
            </a:r>
          </a:p>
        </p:txBody>
      </p:sp>
      <p:sp>
        <p:nvSpPr>
          <p:cNvPr id="17" name="TextBox 16">
            <a:extLst>
              <a:ext uri="{FF2B5EF4-FFF2-40B4-BE49-F238E27FC236}">
                <a16:creationId xmlns:a16="http://schemas.microsoft.com/office/drawing/2014/main" id="{0CF7ED60-50FF-6BAC-ABD6-79728A1A1155}"/>
              </a:ext>
            </a:extLst>
          </p:cNvPr>
          <p:cNvSpPr txBox="1"/>
          <p:nvPr/>
        </p:nvSpPr>
        <p:spPr>
          <a:xfrm>
            <a:off x="3059832" y="5010516"/>
            <a:ext cx="5089795" cy="923330"/>
          </a:xfrm>
          <a:prstGeom prst="rect">
            <a:avLst/>
          </a:prstGeom>
          <a:noFill/>
        </p:spPr>
        <p:txBody>
          <a:bodyPr wrap="square" rtlCol="0">
            <a:spAutoFit/>
          </a:bodyPr>
          <a:lstStyle/>
          <a:p>
            <a:r>
              <a:rPr lang="en-GB" b="1" dirty="0"/>
              <a:t>Google Translate allows practice, but its goal is to comprehend even if pronunciation is faulty, so it may give a false sense of correctness to students</a:t>
            </a:r>
          </a:p>
        </p:txBody>
      </p:sp>
      <p:sp>
        <p:nvSpPr>
          <p:cNvPr id="12" name="TextBox 11">
            <a:extLst>
              <a:ext uri="{FF2B5EF4-FFF2-40B4-BE49-F238E27FC236}">
                <a16:creationId xmlns:a16="http://schemas.microsoft.com/office/drawing/2014/main" id="{950AA573-5221-05FC-73D6-62B831D2F3F7}"/>
              </a:ext>
            </a:extLst>
          </p:cNvPr>
          <p:cNvSpPr txBox="1"/>
          <p:nvPr/>
        </p:nvSpPr>
        <p:spPr>
          <a:xfrm>
            <a:off x="2918277" y="3952216"/>
            <a:ext cx="5089795" cy="369332"/>
          </a:xfrm>
          <a:prstGeom prst="rect">
            <a:avLst/>
          </a:prstGeom>
          <a:noFill/>
        </p:spPr>
        <p:txBody>
          <a:bodyPr wrap="square" rtlCol="0">
            <a:spAutoFit/>
          </a:bodyPr>
          <a:lstStyle/>
          <a:p>
            <a:r>
              <a:rPr lang="en-GB" dirty="0"/>
              <a:t>Sentence and paragraph scoring and feedback</a:t>
            </a:r>
          </a:p>
        </p:txBody>
      </p:sp>
      <p:pic>
        <p:nvPicPr>
          <p:cNvPr id="16" name="Picture 15" descr="A blue and green screen with white text&#10;&#10;Description automatically generated">
            <a:extLst>
              <a:ext uri="{FF2B5EF4-FFF2-40B4-BE49-F238E27FC236}">
                <a16:creationId xmlns:a16="http://schemas.microsoft.com/office/drawing/2014/main" id="{520D7F13-B891-3E63-0DEF-A0002515283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2716" y="1816692"/>
            <a:ext cx="1679870" cy="849268"/>
          </a:xfrm>
          <a:prstGeom prst="rect">
            <a:avLst/>
          </a:prstGeom>
        </p:spPr>
      </p:pic>
      <p:pic>
        <p:nvPicPr>
          <p:cNvPr id="18" name="Picture 17" descr="A blue and green screen with white text&#10;&#10;Description automatically generated">
            <a:extLst>
              <a:ext uri="{FF2B5EF4-FFF2-40B4-BE49-F238E27FC236}">
                <a16:creationId xmlns:a16="http://schemas.microsoft.com/office/drawing/2014/main" id="{F1E59DD7-78C5-18A2-3078-4DE31ED15B7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2716" y="2872498"/>
            <a:ext cx="1679870" cy="849268"/>
          </a:xfrm>
          <a:prstGeom prst="rect">
            <a:avLst/>
          </a:prstGeom>
        </p:spPr>
      </p:pic>
      <p:pic>
        <p:nvPicPr>
          <p:cNvPr id="19" name="Picture 18" descr="A blue and green screen with white text&#10;&#10;Description automatically generated">
            <a:extLst>
              <a:ext uri="{FF2B5EF4-FFF2-40B4-BE49-F238E27FC236}">
                <a16:creationId xmlns:a16="http://schemas.microsoft.com/office/drawing/2014/main" id="{F4FFFE4B-2D51-CCD9-4293-40B146B2845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6473" y="3952216"/>
            <a:ext cx="1679870" cy="849268"/>
          </a:xfrm>
          <a:prstGeom prst="rect">
            <a:avLst/>
          </a:prstGeom>
        </p:spPr>
      </p:pic>
      <p:pic>
        <p:nvPicPr>
          <p:cNvPr id="21" name="Picture 20" descr="A screenshot of a computer&#10;&#10;Description automatically generated">
            <a:extLst>
              <a:ext uri="{FF2B5EF4-FFF2-40B4-BE49-F238E27FC236}">
                <a16:creationId xmlns:a16="http://schemas.microsoft.com/office/drawing/2014/main" id="{97A4BB03-AF82-92E2-C91C-C4F664DDD2A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2716" y="5098598"/>
            <a:ext cx="1687191" cy="923330"/>
          </a:xfrm>
          <a:prstGeom prst="rect">
            <a:avLst/>
          </a:prstGeom>
        </p:spPr>
      </p:pic>
    </p:spTree>
    <p:extLst>
      <p:ext uri="{BB962C8B-B14F-4D97-AF65-F5344CB8AC3E}">
        <p14:creationId xmlns:p14="http://schemas.microsoft.com/office/powerpoint/2010/main" val="35817717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5DFE117F-92AA-47C9-358C-DDCE815CCEA8}"/>
              </a:ext>
            </a:extLst>
          </p:cNvPr>
          <p:cNvSpPr>
            <a:spLocks noGrp="1"/>
          </p:cNvSpPr>
          <p:nvPr>
            <p:ph type="ftr" sz="quarter" idx="11"/>
          </p:nvPr>
        </p:nvSpPr>
        <p:spPr>
          <a:xfrm>
            <a:off x="827584" y="6309320"/>
            <a:ext cx="790854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rPr>
              <a:t>Google Translate                                                                                                                                            Cynthia Grover 20240427 </a:t>
            </a:r>
            <a:fld id="{E61D6FED-4E72-4FCF-AC34-64C00D44B16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11" name="20240421 Google Translate 2 develop">
            <a:hlinkClick r:id="" action="ppaction://media"/>
            <a:extLst>
              <a:ext uri="{FF2B5EF4-FFF2-40B4-BE49-F238E27FC236}">
                <a16:creationId xmlns:a16="http://schemas.microsoft.com/office/drawing/2014/main" id="{52CD3690-712F-89D8-9B73-3BD6E1B6AB6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6021587"/>
          </a:xfrm>
          <a:prstGeom prst="rect">
            <a:avLst/>
          </a:prstGeom>
        </p:spPr>
      </p:pic>
    </p:spTree>
    <p:extLst>
      <p:ext uri="{BB962C8B-B14F-4D97-AF65-F5344CB8AC3E}">
        <p14:creationId xmlns:p14="http://schemas.microsoft.com/office/powerpoint/2010/main" val="2845892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443"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1"/>
                </p:tgtEl>
              </p:cMediaNode>
            </p:vide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95536" y="332656"/>
            <a:ext cx="8385575" cy="6264696"/>
          </a:xfrm>
          <a:prstGeom prst="rect">
            <a:avLst/>
          </a:prstGeom>
          <a:noFill/>
          <a:ln w="76200" cmpd="sng">
            <a:solidFill>
              <a:srgbClr val="FF0000"/>
            </a:solidFill>
          </a:ln>
          <a:effectLst>
            <a:glow rad="228600">
              <a:schemeClr val="accent2">
                <a:satMod val="175000"/>
                <a:alpha val="40000"/>
              </a:schemeClr>
            </a:glo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539552" y="476672"/>
            <a:ext cx="8100000" cy="59580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Footer Placeholder 1">
            <a:extLst>
              <a:ext uri="{FF2B5EF4-FFF2-40B4-BE49-F238E27FC236}">
                <a16:creationId xmlns:a16="http://schemas.microsoft.com/office/drawing/2014/main" id="{5DFE117F-92AA-47C9-358C-DDCE815CCEA8}"/>
              </a:ext>
            </a:extLst>
          </p:cNvPr>
          <p:cNvSpPr>
            <a:spLocks noGrp="1"/>
          </p:cNvSpPr>
          <p:nvPr>
            <p:ph type="ftr" sz="quarter" idx="11"/>
          </p:nvPr>
        </p:nvSpPr>
        <p:spPr>
          <a:xfrm>
            <a:off x="6647892" y="5989847"/>
            <a:ext cx="1944216" cy="365125"/>
          </a:xfrm>
        </p:spPr>
        <p:txBody>
          <a:bodyPr/>
          <a:lstStyle/>
          <a:p>
            <a:pPr algn="r"/>
            <a:r>
              <a:rPr lang="en-US" dirty="0"/>
              <a:t>Cynthia Grover 20240427 </a:t>
            </a:r>
            <a:fld id="{E61D6FED-4E72-4FCF-AC34-64C00D44B169}" type="slidenum">
              <a:rPr lang="en-US" smtClean="0"/>
              <a:t>2</a:t>
            </a:fld>
            <a:endParaRPr lang="en-US" dirty="0"/>
          </a:p>
        </p:txBody>
      </p:sp>
      <p:sp>
        <p:nvSpPr>
          <p:cNvPr id="6" name="TextBox 5">
            <a:extLst>
              <a:ext uri="{FF2B5EF4-FFF2-40B4-BE49-F238E27FC236}">
                <a16:creationId xmlns:a16="http://schemas.microsoft.com/office/drawing/2014/main" id="{5F7A6A58-F5D3-9661-A545-C29B6A310F51}"/>
              </a:ext>
            </a:extLst>
          </p:cNvPr>
          <p:cNvSpPr txBox="1"/>
          <p:nvPr/>
        </p:nvSpPr>
        <p:spPr>
          <a:xfrm>
            <a:off x="1153383" y="853951"/>
            <a:ext cx="6810084" cy="461665"/>
          </a:xfrm>
          <a:prstGeom prst="rect">
            <a:avLst/>
          </a:prstGeom>
          <a:noFill/>
        </p:spPr>
        <p:txBody>
          <a:bodyPr wrap="square" rtlCol="0">
            <a:spAutoFit/>
          </a:bodyPr>
          <a:lstStyle/>
          <a:p>
            <a:r>
              <a:rPr lang="en-GB" sz="2400" dirty="0"/>
              <a:t>Problem: Uncertainties about teaching pronunciation</a:t>
            </a:r>
          </a:p>
        </p:txBody>
      </p:sp>
      <p:sp>
        <p:nvSpPr>
          <p:cNvPr id="9" name="TextBox 8">
            <a:extLst>
              <a:ext uri="{FF2B5EF4-FFF2-40B4-BE49-F238E27FC236}">
                <a16:creationId xmlns:a16="http://schemas.microsoft.com/office/drawing/2014/main" id="{D365A6DF-296D-0842-338B-EA530C8AFB7C}"/>
              </a:ext>
            </a:extLst>
          </p:cNvPr>
          <p:cNvSpPr txBox="1"/>
          <p:nvPr/>
        </p:nvSpPr>
        <p:spPr>
          <a:xfrm>
            <a:off x="857583" y="1675194"/>
            <a:ext cx="7461479" cy="4570482"/>
          </a:xfrm>
          <a:prstGeom prst="rect">
            <a:avLst/>
          </a:prstGeom>
          <a:noFill/>
        </p:spPr>
        <p:txBody>
          <a:bodyPr wrap="square" rtlCol="0">
            <a:spAutoFit/>
          </a:bodyPr>
          <a:lstStyle/>
          <a:p>
            <a:pPr marL="457200" indent="-457200">
              <a:spcAft>
                <a:spcPts val="1500"/>
              </a:spcAft>
              <a:buAutoNum type="arabicPeriod"/>
            </a:pPr>
            <a:r>
              <a:rPr lang="en-GB" dirty="0"/>
              <a:t>What should I teach? There is no official dialect of English and there are several standard dialects of English (UK, US, …). </a:t>
            </a:r>
          </a:p>
          <a:p>
            <a:pPr marL="457200" indent="-457200">
              <a:spcAft>
                <a:spcPts val="1500"/>
              </a:spcAft>
              <a:buAutoNum type="arabicPeriod"/>
            </a:pPr>
            <a:r>
              <a:rPr lang="en-GB" dirty="0"/>
              <a:t>Teaching pronunciation isn’t needed. Non-native pronunciations are OK and correcting pronunciation hampers students’ willingness to speak. </a:t>
            </a:r>
          </a:p>
          <a:p>
            <a:pPr marL="457200" indent="-457200">
              <a:spcAft>
                <a:spcPts val="1500"/>
              </a:spcAft>
              <a:buAutoNum type="arabicPeriod"/>
            </a:pPr>
            <a:r>
              <a:rPr lang="en-GB" dirty="0"/>
              <a:t>My students and their interlocutors come from all over the world, so it is best not to teach any accent; I focus on comprehensibility only.</a:t>
            </a:r>
          </a:p>
          <a:p>
            <a:pPr marL="457200" indent="-457200">
              <a:spcAft>
                <a:spcPts val="1500"/>
              </a:spcAft>
              <a:buFontTx/>
              <a:buAutoNum type="arabicPeriod"/>
            </a:pPr>
            <a:r>
              <a:rPr lang="en-GB" dirty="0"/>
              <a:t>The International Phonetic Alphabets (IPAs) don’t represent my accent.</a:t>
            </a:r>
          </a:p>
          <a:p>
            <a:pPr marL="457200" indent="-457200">
              <a:spcAft>
                <a:spcPts val="1500"/>
              </a:spcAft>
              <a:buAutoNum type="arabicPeriod"/>
            </a:pPr>
            <a:r>
              <a:rPr lang="en-GB" dirty="0"/>
              <a:t>The IPAs are not logical; I don’t feel comfortable explaining them.</a:t>
            </a:r>
          </a:p>
          <a:p>
            <a:pPr marL="457200" indent="-457200">
              <a:spcAft>
                <a:spcPts val="1500"/>
              </a:spcAft>
              <a:buAutoNum type="arabicPeriod"/>
            </a:pPr>
            <a:r>
              <a:rPr lang="en-GB" dirty="0"/>
              <a:t>The IPAs are too much trouble; students have enough work learning English spelling to sound correspondences.</a:t>
            </a:r>
          </a:p>
          <a:p>
            <a:pPr marL="457200" indent="-457200">
              <a:spcAft>
                <a:spcPts val="1500"/>
              </a:spcAft>
              <a:buAutoNum type="arabicPeriod"/>
            </a:pPr>
            <a:r>
              <a:rPr lang="en-GB" dirty="0"/>
              <a:t>How should I teach pronunciation? It’s not like teaching syntax and it’s hard for students to improve their pronunciation on their own.</a:t>
            </a:r>
          </a:p>
        </p:txBody>
      </p:sp>
      <p:sp>
        <p:nvSpPr>
          <p:cNvPr id="13" name="Rectangle 12">
            <a:extLst>
              <a:ext uri="{FF2B5EF4-FFF2-40B4-BE49-F238E27FC236}">
                <a16:creationId xmlns:a16="http://schemas.microsoft.com/office/drawing/2014/main" id="{2A701F6E-65AF-C286-D583-8D2C8CDCE614}"/>
              </a:ext>
            </a:extLst>
          </p:cNvPr>
          <p:cNvSpPr/>
          <p:nvPr/>
        </p:nvSpPr>
        <p:spPr>
          <a:xfrm>
            <a:off x="1009367" y="736921"/>
            <a:ext cx="6981250" cy="695724"/>
          </a:xfrm>
          <a:prstGeom prst="rect">
            <a:avLst/>
          </a:prstGeom>
          <a:noFill/>
          <a:ln w="76200" cmpd="sng">
            <a:solidFill>
              <a:srgbClr val="FF0000"/>
            </a:solidFill>
          </a:ln>
          <a:effectLst>
            <a:glow rad="228600">
              <a:schemeClr val="accent2">
                <a:satMod val="175000"/>
                <a:alpha val="40000"/>
              </a:schemeClr>
            </a:glo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127086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95536" y="332656"/>
            <a:ext cx="8385575" cy="6264696"/>
          </a:xfrm>
          <a:prstGeom prst="rect">
            <a:avLst/>
          </a:prstGeom>
          <a:noFill/>
          <a:ln w="76200" cmpd="sng">
            <a:solidFill>
              <a:srgbClr val="FF0000"/>
            </a:solidFill>
          </a:ln>
          <a:effectLst>
            <a:glow rad="228600">
              <a:schemeClr val="accent2">
                <a:satMod val="175000"/>
                <a:alpha val="40000"/>
              </a:schemeClr>
            </a:glo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539552" y="476672"/>
            <a:ext cx="8100000" cy="59580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Footer Placeholder 1">
            <a:extLst>
              <a:ext uri="{FF2B5EF4-FFF2-40B4-BE49-F238E27FC236}">
                <a16:creationId xmlns:a16="http://schemas.microsoft.com/office/drawing/2014/main" id="{5DFE117F-92AA-47C9-358C-DDCE815CCEA8}"/>
              </a:ext>
            </a:extLst>
          </p:cNvPr>
          <p:cNvSpPr>
            <a:spLocks noGrp="1"/>
          </p:cNvSpPr>
          <p:nvPr>
            <p:ph type="ftr" sz="quarter" idx="11"/>
          </p:nvPr>
        </p:nvSpPr>
        <p:spPr>
          <a:xfrm>
            <a:off x="6441855" y="5949046"/>
            <a:ext cx="2133600" cy="365125"/>
          </a:xfrm>
        </p:spPr>
        <p:txBody>
          <a:bodyPr/>
          <a:lstStyle/>
          <a:p>
            <a:pPr algn="r"/>
            <a:r>
              <a:rPr lang="en-US" dirty="0"/>
              <a:t>Cynthia Grover 20240427 </a:t>
            </a:r>
            <a:fld id="{E61D6FED-4E72-4FCF-AC34-64C00D44B169}" type="slidenum">
              <a:rPr lang="en-US" smtClean="0"/>
              <a:t>20</a:t>
            </a:fld>
            <a:endParaRPr lang="en-US" dirty="0"/>
          </a:p>
        </p:txBody>
      </p:sp>
      <p:sp>
        <p:nvSpPr>
          <p:cNvPr id="9" name="TextBox 8">
            <a:extLst>
              <a:ext uri="{FF2B5EF4-FFF2-40B4-BE49-F238E27FC236}">
                <a16:creationId xmlns:a16="http://schemas.microsoft.com/office/drawing/2014/main" id="{D365A6DF-296D-0842-338B-EA530C8AFB7C}"/>
              </a:ext>
            </a:extLst>
          </p:cNvPr>
          <p:cNvSpPr txBox="1"/>
          <p:nvPr/>
        </p:nvSpPr>
        <p:spPr>
          <a:xfrm>
            <a:off x="834219" y="1639908"/>
            <a:ext cx="7560839" cy="4401205"/>
          </a:xfrm>
          <a:prstGeom prst="rect">
            <a:avLst/>
          </a:prstGeom>
          <a:noFill/>
        </p:spPr>
        <p:txBody>
          <a:bodyPr wrap="square" rtlCol="0">
            <a:spAutoFit/>
          </a:bodyPr>
          <a:lstStyle/>
          <a:p>
            <a:r>
              <a:rPr lang="en-CA" sz="2000" i="1" spc="400" dirty="0">
                <a:solidFill>
                  <a:srgbClr val="FF0000"/>
                </a:solidFill>
                <a:effectLst>
                  <a:glow rad="76200">
                    <a:schemeClr val="tx1"/>
                  </a:glow>
                </a:effectLst>
                <a:latin typeface="Arial Black" panose="020B0A04020102020204" pitchFamily="34" charset="0"/>
              </a:rPr>
              <a:t>D</a:t>
            </a:r>
            <a:r>
              <a:rPr lang="en-GB" sz="2000" dirty="0" err="1"/>
              <a:t>ecide</a:t>
            </a:r>
            <a:r>
              <a:rPr lang="en-GB" sz="2000" dirty="0"/>
              <a:t> what sounds of a standard dialect need to change</a:t>
            </a:r>
          </a:p>
          <a:p>
            <a:r>
              <a:rPr lang="en-GB" sz="2000" dirty="0"/>
              <a:t>   - Ask students and apply your own judgment</a:t>
            </a:r>
          </a:p>
          <a:p>
            <a:r>
              <a:rPr lang="en-GB" sz="2000" dirty="0"/>
              <a:t>       - Aim for comprehensibility</a:t>
            </a:r>
          </a:p>
          <a:p>
            <a:endParaRPr lang="en-GB" sz="2000" dirty="0"/>
          </a:p>
          <a:p>
            <a:r>
              <a:rPr lang="en-CA" sz="2000" i="1" spc="400" dirty="0">
                <a:solidFill>
                  <a:srgbClr val="FF0000"/>
                </a:solidFill>
                <a:effectLst>
                  <a:glow rad="76200">
                    <a:schemeClr val="tx1"/>
                  </a:glow>
                </a:effectLst>
                <a:latin typeface="Arial Black" panose="020B0A04020102020204" pitchFamily="34" charset="0"/>
              </a:rPr>
              <a:t>D</a:t>
            </a:r>
            <a:r>
              <a:rPr lang="en-GB" sz="2000" dirty="0" err="1"/>
              <a:t>ecide</a:t>
            </a:r>
            <a:r>
              <a:rPr lang="en-GB" sz="2000" dirty="0"/>
              <a:t> how to teach speech sounds</a:t>
            </a:r>
          </a:p>
          <a:p>
            <a:r>
              <a:rPr lang="en-GB" sz="2000" dirty="0"/>
              <a:t>   - Only the most necessary IPA sounds</a:t>
            </a:r>
          </a:p>
          <a:p>
            <a:r>
              <a:rPr lang="en-GB" sz="2000" dirty="0"/>
              <a:t>       - Choose a properly phonetic IPA or adapt an IPA</a:t>
            </a:r>
          </a:p>
          <a:p>
            <a:endParaRPr lang="en-GB" sz="2000" dirty="0"/>
          </a:p>
          <a:p>
            <a:r>
              <a:rPr lang="en-CA" sz="2000" i="1" spc="400" dirty="0">
                <a:solidFill>
                  <a:srgbClr val="FF0000"/>
                </a:solidFill>
                <a:effectLst>
                  <a:glow rad="76200">
                    <a:schemeClr val="tx1"/>
                  </a:glow>
                </a:effectLst>
                <a:latin typeface="Arial Black" panose="020B0A04020102020204" pitchFamily="34" charset="0"/>
              </a:rPr>
              <a:t>T</a:t>
            </a:r>
            <a:r>
              <a:rPr lang="en-GB" sz="2000" dirty="0"/>
              <a:t>each sounds for accent and (some) for comprehensibility </a:t>
            </a:r>
          </a:p>
          <a:p>
            <a:endParaRPr lang="en-GB" sz="2000" dirty="0"/>
          </a:p>
          <a:p>
            <a:r>
              <a:rPr lang="en-GB" sz="2000" dirty="0"/>
              <a:t>             </a:t>
            </a:r>
            <a:r>
              <a:rPr lang="en-CA" sz="2000" i="1" spc="400" dirty="0">
                <a:solidFill>
                  <a:srgbClr val="FF0000"/>
                </a:solidFill>
                <a:effectLst>
                  <a:glow rad="76200">
                    <a:schemeClr val="tx1"/>
                  </a:glow>
                </a:effectLst>
                <a:latin typeface="Arial Black" panose="020B0A04020102020204" pitchFamily="34" charset="0"/>
              </a:rPr>
              <a:t>U</a:t>
            </a:r>
            <a:r>
              <a:rPr lang="en-GB" sz="2000" dirty="0"/>
              <a:t>se already existing created accents as models</a:t>
            </a:r>
          </a:p>
          <a:p>
            <a:endParaRPr lang="en-GB" sz="2000" dirty="0"/>
          </a:p>
          <a:p>
            <a:r>
              <a:rPr lang="en-GB" sz="2000" dirty="0"/>
              <a:t> </a:t>
            </a:r>
            <a:r>
              <a:rPr lang="en-CA" sz="2000" i="1" spc="400" dirty="0">
                <a:solidFill>
                  <a:srgbClr val="FF0000"/>
                </a:solidFill>
                <a:effectLst>
                  <a:glow rad="76200">
                    <a:schemeClr val="tx1"/>
                  </a:glow>
                </a:effectLst>
                <a:latin typeface="Arial Black" panose="020B0A04020102020204" pitchFamily="34" charset="0"/>
              </a:rPr>
              <a:t>T        G</a:t>
            </a:r>
            <a:r>
              <a:rPr lang="en-GB" sz="2000" dirty="0"/>
              <a:t>et feedback from automatic speech recognition tools</a:t>
            </a:r>
          </a:p>
          <a:p>
            <a:r>
              <a:rPr lang="en-GB" sz="2000" dirty="0"/>
              <a:t>                               Practice 40x   &gt;   Habit   &gt;   Automatism </a:t>
            </a:r>
          </a:p>
        </p:txBody>
      </p:sp>
      <p:sp>
        <p:nvSpPr>
          <p:cNvPr id="10" name="TextBox 9">
            <a:extLst>
              <a:ext uri="{FF2B5EF4-FFF2-40B4-BE49-F238E27FC236}">
                <a16:creationId xmlns:a16="http://schemas.microsoft.com/office/drawing/2014/main" id="{FB0BBC56-F57C-E9AF-0C74-0631AB6CE7DB}"/>
              </a:ext>
            </a:extLst>
          </p:cNvPr>
          <p:cNvSpPr txBox="1"/>
          <p:nvPr/>
        </p:nvSpPr>
        <p:spPr>
          <a:xfrm>
            <a:off x="7412306" y="2111556"/>
            <a:ext cx="531409" cy="369332"/>
          </a:xfrm>
          <a:prstGeom prst="rect">
            <a:avLst/>
          </a:prstGeom>
          <a:noFill/>
        </p:spPr>
        <p:txBody>
          <a:bodyPr wrap="square" rtlCol="0">
            <a:spAutoFit/>
          </a:bodyPr>
          <a:lstStyle/>
          <a:p>
            <a:r>
              <a:rPr lang="en-GB" dirty="0"/>
              <a:t>o r</a:t>
            </a:r>
          </a:p>
        </p:txBody>
      </p:sp>
      <p:sp>
        <p:nvSpPr>
          <p:cNvPr id="7" name="TextBox 6">
            <a:extLst>
              <a:ext uri="{FF2B5EF4-FFF2-40B4-BE49-F238E27FC236}">
                <a16:creationId xmlns:a16="http://schemas.microsoft.com/office/drawing/2014/main" id="{BEBD8ADF-62E6-B190-7FC6-1681307CC2EC}"/>
              </a:ext>
            </a:extLst>
          </p:cNvPr>
          <p:cNvSpPr txBox="1"/>
          <p:nvPr/>
        </p:nvSpPr>
        <p:spPr>
          <a:xfrm>
            <a:off x="7409279" y="1721135"/>
            <a:ext cx="662257" cy="369332"/>
          </a:xfrm>
          <a:prstGeom prst="rect">
            <a:avLst/>
          </a:prstGeom>
          <a:noFill/>
        </p:spPr>
        <p:txBody>
          <a:bodyPr wrap="square" rtlCol="0">
            <a:spAutoFit/>
          </a:bodyPr>
          <a:lstStyle/>
          <a:p>
            <a:r>
              <a:rPr lang="en-GB" dirty="0"/>
              <a:t>5–8</a:t>
            </a:r>
          </a:p>
        </p:txBody>
      </p:sp>
      <p:sp>
        <p:nvSpPr>
          <p:cNvPr id="8" name="TextBox 7">
            <a:extLst>
              <a:ext uri="{FF2B5EF4-FFF2-40B4-BE49-F238E27FC236}">
                <a16:creationId xmlns:a16="http://schemas.microsoft.com/office/drawing/2014/main" id="{C7730DEB-8C13-7423-7E24-A6924ABFFDA6}"/>
              </a:ext>
            </a:extLst>
          </p:cNvPr>
          <p:cNvSpPr txBox="1"/>
          <p:nvPr/>
        </p:nvSpPr>
        <p:spPr>
          <a:xfrm>
            <a:off x="7409279" y="2975171"/>
            <a:ext cx="531409" cy="369332"/>
          </a:xfrm>
          <a:prstGeom prst="rect">
            <a:avLst/>
          </a:prstGeom>
          <a:noFill/>
        </p:spPr>
        <p:txBody>
          <a:bodyPr wrap="square" rtlCol="0">
            <a:spAutoFit/>
          </a:bodyPr>
          <a:lstStyle/>
          <a:p>
            <a:r>
              <a:rPr lang="en-GB" dirty="0"/>
              <a:t>o r </a:t>
            </a:r>
          </a:p>
        </p:txBody>
      </p:sp>
      <p:sp>
        <p:nvSpPr>
          <p:cNvPr id="11" name="TextBox 10">
            <a:extLst>
              <a:ext uri="{FF2B5EF4-FFF2-40B4-BE49-F238E27FC236}">
                <a16:creationId xmlns:a16="http://schemas.microsoft.com/office/drawing/2014/main" id="{E7BAEDF6-B460-623B-0397-2C88EE0BC8DC}"/>
              </a:ext>
            </a:extLst>
          </p:cNvPr>
          <p:cNvSpPr txBox="1"/>
          <p:nvPr/>
        </p:nvSpPr>
        <p:spPr>
          <a:xfrm>
            <a:off x="7092280" y="3862546"/>
            <a:ext cx="1283722" cy="369332"/>
          </a:xfrm>
          <a:prstGeom prst="rect">
            <a:avLst/>
          </a:prstGeom>
          <a:noFill/>
        </p:spPr>
        <p:txBody>
          <a:bodyPr wrap="square" rtlCol="0">
            <a:spAutoFit/>
          </a:bodyPr>
          <a:lstStyle/>
          <a:p>
            <a:r>
              <a:rPr lang="en-GB" dirty="0"/>
              <a:t>r </a:t>
            </a:r>
            <a:r>
              <a:rPr lang="en-GB" sz="1800" dirty="0">
                <a:solidFill>
                  <a:srgbClr val="000000"/>
                </a:solidFill>
                <a:latin typeface="Calibri" panose="020F0502020204030204" pitchFamily="34" charset="0"/>
              </a:rPr>
              <a:t>ə ɪ </a:t>
            </a:r>
            <a:r>
              <a:rPr lang="en-GB" sz="1800" dirty="0" err="1">
                <a:solidFill>
                  <a:srgbClr val="000000"/>
                </a:solidFill>
                <a:latin typeface="Calibri" panose="020F0502020204030204" pitchFamily="34" charset="0"/>
              </a:rPr>
              <a:t>i</a:t>
            </a:r>
            <a:r>
              <a:rPr lang="en-GB" sz="1800" dirty="0">
                <a:solidFill>
                  <a:srgbClr val="000000"/>
                </a:solidFill>
                <a:latin typeface="Calibri" panose="020F0502020204030204" pitchFamily="34" charset="0"/>
              </a:rPr>
              <a:t> æ Ɵ ð</a:t>
            </a:r>
            <a:endParaRPr lang="en-GB" dirty="0"/>
          </a:p>
        </p:txBody>
      </p:sp>
      <p:pic>
        <p:nvPicPr>
          <p:cNvPr id="17" name="Picture 16">
            <a:extLst>
              <a:ext uri="{FF2B5EF4-FFF2-40B4-BE49-F238E27FC236}">
                <a16:creationId xmlns:a16="http://schemas.microsoft.com/office/drawing/2014/main" id="{87E2A450-2834-C6F6-C477-F171C6A2093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9944" y="5258572"/>
            <a:ext cx="1368678" cy="843677"/>
          </a:xfrm>
          <a:prstGeom prst="rect">
            <a:avLst/>
          </a:prstGeom>
        </p:spPr>
      </p:pic>
      <p:sp>
        <p:nvSpPr>
          <p:cNvPr id="12" name="Rectangle 11">
            <a:extLst>
              <a:ext uri="{FF2B5EF4-FFF2-40B4-BE49-F238E27FC236}">
                <a16:creationId xmlns:a16="http://schemas.microsoft.com/office/drawing/2014/main" id="{7FDAB938-4667-2114-FEEF-5449A990E2FC}"/>
              </a:ext>
            </a:extLst>
          </p:cNvPr>
          <p:cNvSpPr/>
          <p:nvPr/>
        </p:nvSpPr>
        <p:spPr>
          <a:xfrm>
            <a:off x="1060637" y="708915"/>
            <a:ext cx="6205351" cy="615757"/>
          </a:xfrm>
          <a:prstGeom prst="rect">
            <a:avLst/>
          </a:prstGeom>
          <a:noFill/>
          <a:ln w="76200" cmpd="sng">
            <a:solidFill>
              <a:srgbClr val="FF0000"/>
            </a:solidFill>
          </a:ln>
          <a:effectLst>
            <a:glow rad="228600">
              <a:schemeClr val="accent2">
                <a:satMod val="175000"/>
                <a:alpha val="40000"/>
              </a:schemeClr>
            </a:glo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08DFABAE-7AA5-A0C6-794E-F19503A435DD}"/>
              </a:ext>
            </a:extLst>
          </p:cNvPr>
          <p:cNvSpPr txBox="1">
            <a:spLocks/>
          </p:cNvSpPr>
          <p:nvPr/>
        </p:nvSpPr>
        <p:spPr>
          <a:xfrm>
            <a:off x="1002416" y="755751"/>
            <a:ext cx="6153354" cy="461665"/>
          </a:xfrm>
          <a:prstGeom prst="rect">
            <a:avLst/>
          </a:prstGeom>
          <a:noFill/>
        </p:spPr>
        <p:txBody>
          <a:bodyPr wrap="square" rtlCol="0">
            <a:spAutoFit/>
          </a:bodyPr>
          <a:lstStyle/>
          <a:p>
            <a:pPr algn="ctr"/>
            <a:r>
              <a:rPr lang="en-CA" sz="2400" i="1" spc="400" dirty="0">
                <a:solidFill>
                  <a:srgbClr val="FF0000"/>
                </a:solidFill>
                <a:effectLst>
                  <a:glow rad="76200">
                    <a:schemeClr val="tx1"/>
                  </a:glow>
                </a:effectLst>
              </a:rPr>
              <a:t>To create your own accent</a:t>
            </a:r>
            <a:endParaRPr lang="en-US" sz="2400" i="1" spc="400" dirty="0">
              <a:solidFill>
                <a:srgbClr val="FF0000"/>
              </a:solidFill>
              <a:effectLst>
                <a:glow rad="76200">
                  <a:schemeClr val="tx1"/>
                </a:glow>
              </a:effectLst>
            </a:endParaRPr>
          </a:p>
        </p:txBody>
      </p:sp>
      <p:pic>
        <p:nvPicPr>
          <p:cNvPr id="14" name="Picture 13" descr="A blue and white cover with white text&#10;&#10;Description automatically generated">
            <a:extLst>
              <a:ext uri="{FF2B5EF4-FFF2-40B4-BE49-F238E27FC236}">
                <a16:creationId xmlns:a16="http://schemas.microsoft.com/office/drawing/2014/main" id="{406B6EAB-98B3-D7EB-519B-B029ADE1771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65988" y="4375893"/>
            <a:ext cx="1152492" cy="994635"/>
          </a:xfrm>
          <a:prstGeom prst="rect">
            <a:avLst/>
          </a:prstGeom>
        </p:spPr>
      </p:pic>
    </p:spTree>
    <p:extLst>
      <p:ext uri="{BB962C8B-B14F-4D97-AF65-F5344CB8AC3E}">
        <p14:creationId xmlns:p14="http://schemas.microsoft.com/office/powerpoint/2010/main" val="14335462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95536" y="332656"/>
            <a:ext cx="8385575" cy="6264696"/>
          </a:xfrm>
          <a:prstGeom prst="rect">
            <a:avLst/>
          </a:prstGeom>
          <a:noFill/>
          <a:ln w="76200" cmpd="sng">
            <a:solidFill>
              <a:srgbClr val="FF0000"/>
            </a:solidFill>
          </a:ln>
          <a:effectLst>
            <a:glow rad="228600">
              <a:schemeClr val="accent2">
                <a:satMod val="175000"/>
                <a:alpha val="40000"/>
              </a:schemeClr>
            </a:glo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4" name="Rectangle 3"/>
          <p:cNvSpPr/>
          <p:nvPr/>
        </p:nvSpPr>
        <p:spPr>
          <a:xfrm>
            <a:off x="539552" y="476672"/>
            <a:ext cx="8100000" cy="59580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2" name="Footer Placeholder 1">
            <a:extLst>
              <a:ext uri="{FF2B5EF4-FFF2-40B4-BE49-F238E27FC236}">
                <a16:creationId xmlns:a16="http://schemas.microsoft.com/office/drawing/2014/main" id="{5DFE117F-92AA-47C9-358C-DDCE815CCEA8}"/>
              </a:ext>
            </a:extLst>
          </p:cNvPr>
          <p:cNvSpPr>
            <a:spLocks noGrp="1"/>
          </p:cNvSpPr>
          <p:nvPr>
            <p:ph type="ftr" sz="quarter" idx="11"/>
          </p:nvPr>
        </p:nvSpPr>
        <p:spPr>
          <a:xfrm>
            <a:off x="6516216" y="6003907"/>
            <a:ext cx="2075892" cy="365125"/>
          </a:xfrm>
        </p:spPr>
        <p:txBody>
          <a:bodyPr/>
          <a:lstStyle/>
          <a:p>
            <a:pPr algn="r"/>
            <a:r>
              <a:rPr lang="en-US" dirty="0">
                <a:latin typeface="+mj-lt"/>
              </a:rPr>
              <a:t>Cynthia Grover 20240427 </a:t>
            </a:r>
            <a:fld id="{E61D6FED-4E72-4FCF-AC34-64C00D44B169}" type="slidenum">
              <a:rPr lang="en-US" smtClean="0">
                <a:latin typeface="+mj-lt"/>
              </a:rPr>
              <a:t>21</a:t>
            </a:fld>
            <a:endParaRPr lang="en-US" dirty="0">
              <a:latin typeface="+mj-lt"/>
            </a:endParaRPr>
          </a:p>
        </p:txBody>
      </p:sp>
      <p:sp>
        <p:nvSpPr>
          <p:cNvPr id="6" name="TextBox 5">
            <a:extLst>
              <a:ext uri="{FF2B5EF4-FFF2-40B4-BE49-F238E27FC236}">
                <a16:creationId xmlns:a16="http://schemas.microsoft.com/office/drawing/2014/main" id="{5F7A6A58-F5D3-9661-A545-C29B6A310F51}"/>
              </a:ext>
            </a:extLst>
          </p:cNvPr>
          <p:cNvSpPr txBox="1"/>
          <p:nvPr/>
        </p:nvSpPr>
        <p:spPr>
          <a:xfrm>
            <a:off x="835144" y="853951"/>
            <a:ext cx="1792639" cy="959237"/>
          </a:xfrm>
          <a:prstGeom prst="rect">
            <a:avLst/>
          </a:prstGeom>
          <a:noFill/>
        </p:spPr>
        <p:txBody>
          <a:bodyPr wrap="square" rtlCol="0">
            <a:spAutoFit/>
          </a:bodyPr>
          <a:lstStyle/>
          <a:p>
            <a:pPr>
              <a:spcAft>
                <a:spcPts val="1000"/>
              </a:spcAft>
            </a:pPr>
            <a:r>
              <a:rPr lang="en-US" sz="2400" kern="100" dirty="0">
                <a:effectLst/>
                <a:ea typeface="Aptos" panose="020B0004020202020204" pitchFamily="34" charset="0"/>
                <a:cs typeface="Arial" panose="020B0604020202020204" pitchFamily="34" charset="0"/>
              </a:rPr>
              <a:t>References</a:t>
            </a:r>
            <a:endParaRPr lang="en-GB" sz="2400" kern="100" dirty="0">
              <a:effectLst/>
              <a:ea typeface="Aptos" panose="020B0004020202020204" pitchFamily="34" charset="0"/>
              <a:cs typeface="Arial" panose="020B0604020202020204" pitchFamily="34" charset="0"/>
            </a:endParaRPr>
          </a:p>
          <a:p>
            <a:pPr>
              <a:spcAft>
                <a:spcPts val="1000"/>
              </a:spcAft>
            </a:pPr>
            <a:endParaRPr lang="en-GB" sz="2400" b="1" dirty="0"/>
          </a:p>
        </p:txBody>
      </p:sp>
      <p:sp>
        <p:nvSpPr>
          <p:cNvPr id="9" name="TextBox 8">
            <a:extLst>
              <a:ext uri="{FF2B5EF4-FFF2-40B4-BE49-F238E27FC236}">
                <a16:creationId xmlns:a16="http://schemas.microsoft.com/office/drawing/2014/main" id="{D365A6DF-296D-0842-338B-EA530C8AFB7C}"/>
              </a:ext>
            </a:extLst>
          </p:cNvPr>
          <p:cNvSpPr txBox="1"/>
          <p:nvPr/>
        </p:nvSpPr>
        <p:spPr>
          <a:xfrm>
            <a:off x="835144" y="1800000"/>
            <a:ext cx="7481272" cy="3970318"/>
          </a:xfrm>
          <a:prstGeom prst="rect">
            <a:avLst/>
          </a:prstGeom>
          <a:noFill/>
        </p:spPr>
        <p:txBody>
          <a:bodyPr wrap="square" rtlCol="0">
            <a:spAutoFit/>
          </a:bodyPr>
          <a:lstStyle/>
          <a:p>
            <a:r>
              <a:rPr lang="en-US" sz="1800" kern="100" dirty="0">
                <a:effectLst/>
                <a:latin typeface="Aptos" panose="020B0004020202020204" pitchFamily="34" charset="0"/>
                <a:ea typeface="Aptos" panose="020B0004020202020204" pitchFamily="34" charset="0"/>
                <a:cs typeface="Arial" panose="020B0604020202020204" pitchFamily="34" charset="0"/>
              </a:rPr>
              <a:t>Scottish o monophthong</a:t>
            </a:r>
            <a:endParaRPr lang="en-GB" sz="1800" kern="100" dirty="0">
              <a:effectLst/>
              <a:latin typeface="Aptos" panose="020B0004020202020204" pitchFamily="34" charset="0"/>
              <a:ea typeface="Aptos" panose="020B0004020202020204" pitchFamily="34" charset="0"/>
              <a:cs typeface="Arial" panose="020B0604020202020204" pitchFamily="34" charset="0"/>
            </a:endParaRPr>
          </a:p>
          <a:p>
            <a:r>
              <a:rPr lang="en-US" sz="1800" u="sng" kern="100" dirty="0">
                <a:solidFill>
                  <a:srgbClr val="467886"/>
                </a:solidFill>
                <a:effectLst/>
                <a:latin typeface="Aptos" panose="020B0004020202020204" pitchFamily="34" charset="0"/>
                <a:ea typeface="Aptos" panose="020B0004020202020204" pitchFamily="34" charset="0"/>
                <a:cs typeface="Arial" panose="020B0604020202020204" pitchFamily="34" charset="0"/>
                <a:hlinkClick r:id="rId3"/>
              </a:rPr>
              <a:t>https://en.wikipedia.org/wiki/Scottish_English</a:t>
            </a:r>
            <a:endParaRPr lang="en-GB" sz="1800" kern="100" dirty="0">
              <a:effectLst/>
              <a:latin typeface="Aptos" panose="020B0004020202020204" pitchFamily="34" charset="0"/>
              <a:ea typeface="Aptos" panose="020B0004020202020204" pitchFamily="34" charset="0"/>
              <a:cs typeface="Arial" panose="020B0604020202020204" pitchFamily="34" charset="0"/>
            </a:endParaRPr>
          </a:p>
          <a:p>
            <a:r>
              <a:rPr lang="en-US" sz="1800" u="sng" kern="100" dirty="0">
                <a:solidFill>
                  <a:srgbClr val="467886"/>
                </a:solidFill>
                <a:effectLst/>
                <a:latin typeface="Aptos" panose="020B0004020202020204" pitchFamily="34" charset="0"/>
                <a:ea typeface="Aptos" panose="020B0004020202020204" pitchFamily="34" charset="0"/>
                <a:cs typeface="Arial" panose="020B0604020202020204" pitchFamily="34" charset="0"/>
                <a:hlinkClick r:id="rId4"/>
              </a:rPr>
              <a:t>https://en.wikipedia.org/wiki/French_phonology</a:t>
            </a:r>
            <a:r>
              <a:rPr lang="en-US" sz="1800" u="sng" kern="100" dirty="0">
                <a:solidFill>
                  <a:srgbClr val="467886"/>
                </a:solidFill>
                <a:effectLst/>
                <a:latin typeface="Aptos" panose="020B0004020202020204" pitchFamily="34" charset="0"/>
                <a:ea typeface="Aptos" panose="020B0004020202020204" pitchFamily="34" charset="0"/>
                <a:cs typeface="Arial" panose="020B0604020202020204" pitchFamily="34" charset="0"/>
              </a:rPr>
              <a:t> </a:t>
            </a:r>
          </a:p>
          <a:p>
            <a:r>
              <a:rPr lang="en-GB" sz="1800" kern="100" dirty="0">
                <a:effectLst/>
                <a:latin typeface="Aptos" panose="020B0004020202020204" pitchFamily="34" charset="0"/>
                <a:ea typeface="Aptos" panose="020B0004020202020204" pitchFamily="34" charset="0"/>
                <a:cs typeface="Arial" panose="020B0604020202020204" pitchFamily="34" charset="0"/>
                <a:hlinkClick r:id="rId5"/>
              </a:rPr>
              <a:t>https://en.wikipedia.org/wiki/Dutch_phonology</a:t>
            </a:r>
            <a:r>
              <a:rPr lang="en-US" u="sng" kern="100" dirty="0">
                <a:solidFill>
                  <a:srgbClr val="467886"/>
                </a:solidFill>
                <a:latin typeface="Aptos" panose="020B0004020202020204" pitchFamily="34" charset="0"/>
                <a:ea typeface="Aptos" panose="020B0004020202020204" pitchFamily="34" charset="0"/>
                <a:cs typeface="Arial" panose="020B0604020202020204" pitchFamily="34" charset="0"/>
              </a:rPr>
              <a:t> </a:t>
            </a:r>
            <a:endParaRPr lang="en-GB" sz="1800" kern="100" dirty="0">
              <a:effectLst/>
              <a:latin typeface="Aptos" panose="020B0004020202020204" pitchFamily="34" charset="0"/>
              <a:ea typeface="Aptos" panose="020B0004020202020204" pitchFamily="34" charset="0"/>
              <a:cs typeface="Arial" panose="020B0604020202020204" pitchFamily="34" charset="0"/>
            </a:endParaRPr>
          </a:p>
          <a:p>
            <a:r>
              <a:rPr lang="en-US" sz="1800" u="sng" kern="100" dirty="0">
                <a:solidFill>
                  <a:srgbClr val="467886"/>
                </a:solidFill>
                <a:effectLst/>
                <a:latin typeface="Aptos" panose="020B0004020202020204" pitchFamily="34" charset="0"/>
                <a:ea typeface="Aptos" panose="020B0004020202020204" pitchFamily="34" charset="0"/>
                <a:cs typeface="Arial" panose="020B0604020202020204" pitchFamily="34" charset="0"/>
                <a:hlinkClick r:id="rId6"/>
              </a:rPr>
              <a:t>https://en.wikipedia.org/wiki/Spanish_phonology</a:t>
            </a:r>
            <a:endParaRPr lang="en-GB" sz="1800" kern="100" dirty="0">
              <a:effectLst/>
              <a:latin typeface="Aptos" panose="020B0004020202020204" pitchFamily="34" charset="0"/>
              <a:ea typeface="Aptos" panose="020B0004020202020204" pitchFamily="34" charset="0"/>
              <a:cs typeface="Arial" panose="020B0604020202020204" pitchFamily="34" charset="0"/>
            </a:endParaRPr>
          </a:p>
          <a:p>
            <a:r>
              <a:rPr lang="en-US" sz="1800" u="sng" dirty="0">
                <a:solidFill>
                  <a:srgbClr val="467886"/>
                </a:solidFill>
                <a:effectLst/>
                <a:latin typeface="Aptos" panose="020B0004020202020204" pitchFamily="34" charset="0"/>
                <a:ea typeface="Aptos" panose="020B0004020202020204" pitchFamily="34" charset="0"/>
                <a:cs typeface="Arial" panose="020B0604020202020204" pitchFamily="34" charset="0"/>
                <a:hlinkClick r:id="rId7"/>
              </a:rPr>
              <a:t>https://socialsci.libretexts.org/Courses/Canada_College/ENGL_LING_200_Introduction_to_Linguistics/02%3A_Sounds_Part_1-_Phonetics/2.04%3A_IPA_and_Charts</a:t>
            </a:r>
            <a:r>
              <a:rPr lang="en-US" sz="1800" u="sng" dirty="0">
                <a:solidFill>
                  <a:srgbClr val="467886"/>
                </a:solidFill>
                <a:effectLst/>
                <a:latin typeface="Aptos" panose="020B0004020202020204" pitchFamily="34" charset="0"/>
                <a:ea typeface="Aptos" panose="020B0004020202020204" pitchFamily="34" charset="0"/>
                <a:cs typeface="Arial" panose="020B0604020202020204" pitchFamily="34" charset="0"/>
              </a:rPr>
              <a:t> </a:t>
            </a:r>
          </a:p>
          <a:p>
            <a:r>
              <a:rPr lang="en-US" u="sng" kern="100" dirty="0" err="1">
                <a:solidFill>
                  <a:srgbClr val="467886"/>
                </a:solidFill>
                <a:effectLst/>
                <a:ea typeface="Aptos" panose="020B0004020202020204" pitchFamily="34" charset="0"/>
                <a:cs typeface="Arial" panose="020B0604020202020204" pitchFamily="34" charset="0"/>
                <a:hlinkClick r:id="rId8"/>
              </a:rPr>
              <a:t>SpeechAce</a:t>
            </a:r>
            <a:r>
              <a:rPr lang="en-US" kern="100" dirty="0">
                <a:effectLst/>
                <a:ea typeface="Aptos" panose="020B0004020202020204" pitchFamily="34" charset="0"/>
                <a:cs typeface="Arial" panose="020B0604020202020204" pitchFamily="34" charset="0"/>
              </a:rPr>
              <a:t>: </a:t>
            </a:r>
            <a:endParaRPr lang="en-GB" kern="100" dirty="0">
              <a:ea typeface="Aptos" panose="020B0004020202020204" pitchFamily="34" charset="0"/>
              <a:cs typeface="Arial" panose="020B0604020202020204" pitchFamily="34" charset="0"/>
            </a:endParaRPr>
          </a:p>
          <a:p>
            <a:r>
              <a:rPr lang="en-US" u="sng" kern="100" dirty="0">
                <a:solidFill>
                  <a:srgbClr val="467886"/>
                </a:solidFill>
                <a:effectLst/>
                <a:ea typeface="Aptos" panose="020B0004020202020204" pitchFamily="34" charset="0"/>
                <a:cs typeface="Arial" panose="020B0604020202020204" pitchFamily="34" charset="0"/>
                <a:hlinkClick r:id="rId9"/>
              </a:rPr>
              <a:t>A test</a:t>
            </a:r>
            <a:r>
              <a:rPr lang="en-US" kern="100" dirty="0">
                <a:effectLst/>
                <a:ea typeface="Aptos" panose="020B0004020202020204" pitchFamily="34" charset="0"/>
                <a:cs typeface="Arial" panose="020B0604020202020204" pitchFamily="34" charset="0"/>
              </a:rPr>
              <a:t>: scores spoken pronunciation, fluency, grammar, and </a:t>
            </a:r>
          </a:p>
          <a:p>
            <a:r>
              <a:rPr lang="en-US" u="sng" kern="100" dirty="0">
                <a:solidFill>
                  <a:srgbClr val="467886"/>
                </a:solidFill>
                <a:effectLst/>
                <a:ea typeface="Aptos" panose="020B0004020202020204" pitchFamily="34" charset="0"/>
                <a:cs typeface="Arial" panose="020B0604020202020204" pitchFamily="34" charset="0"/>
                <a:hlinkClick r:id="rId10"/>
              </a:rPr>
              <a:t>Pronunciation exercises</a:t>
            </a:r>
            <a:r>
              <a:rPr lang="en-US" kern="100" dirty="0">
                <a:effectLst/>
                <a:ea typeface="Aptos" panose="020B0004020202020204" pitchFamily="34" charset="0"/>
                <a:cs typeface="Arial" panose="020B0604020202020204" pitchFamily="34" charset="0"/>
              </a:rPr>
              <a:t>: score a speaker's pronunciation of a word</a:t>
            </a:r>
            <a:endParaRPr lang="en-GB" kern="100" dirty="0">
              <a:ea typeface="Aptos" panose="020B0004020202020204" pitchFamily="34" charset="0"/>
              <a:cs typeface="Arial" panose="020B0604020202020204" pitchFamily="34" charset="0"/>
            </a:endParaRPr>
          </a:p>
          <a:p>
            <a:r>
              <a:rPr lang="en-US" u="sng" kern="100" dirty="0">
                <a:solidFill>
                  <a:srgbClr val="467886"/>
                </a:solidFill>
                <a:effectLst/>
                <a:ea typeface="Aptos" panose="020B0004020202020204" pitchFamily="34" charset="0"/>
                <a:cs typeface="Arial" panose="020B0604020202020204" pitchFamily="34" charset="0"/>
                <a:hlinkClick r:id="rId11"/>
              </a:rPr>
              <a:t>Fluency</a:t>
            </a:r>
            <a:r>
              <a:rPr lang="en-US" kern="100" dirty="0">
                <a:effectLst/>
                <a:ea typeface="Aptos" panose="020B0004020202020204" pitchFamily="34" charset="0"/>
                <a:cs typeface="Arial" panose="020B0604020202020204" pitchFamily="34" charset="0"/>
              </a:rPr>
              <a:t> exercises: score a speaker's pronunciation of connected text</a:t>
            </a:r>
            <a:endParaRPr lang="en-GB" kern="100" dirty="0">
              <a:effectLst/>
              <a:ea typeface="Aptos" panose="020B0004020202020204" pitchFamily="34" charset="0"/>
              <a:cs typeface="Arial" panose="020B0604020202020204" pitchFamily="34" charset="0"/>
            </a:endParaRPr>
          </a:p>
          <a:p>
            <a:endParaRPr lang="en-US" u="sng" dirty="0">
              <a:solidFill>
                <a:srgbClr val="467886"/>
              </a:solidFill>
              <a:effectLst/>
              <a:ea typeface="Aptos" panose="020B0004020202020204" pitchFamily="34" charset="0"/>
              <a:cs typeface="Arial" panose="020B0604020202020204" pitchFamily="34" charset="0"/>
            </a:endParaRPr>
          </a:p>
          <a:p>
            <a:endParaRPr lang="en-US" u="sng" kern="100" dirty="0">
              <a:solidFill>
                <a:srgbClr val="467886"/>
              </a:solidFill>
              <a:latin typeface="Aptos" panose="020B0004020202020204" pitchFamily="34" charset="0"/>
              <a:ea typeface="Aptos" panose="020B0004020202020204" pitchFamily="34" charset="0"/>
              <a:cs typeface="Arial" panose="020B0604020202020204" pitchFamily="34" charset="0"/>
            </a:endParaRPr>
          </a:p>
        </p:txBody>
      </p:sp>
      <p:sp>
        <p:nvSpPr>
          <p:cNvPr id="13" name="Rectangle 12">
            <a:extLst>
              <a:ext uri="{FF2B5EF4-FFF2-40B4-BE49-F238E27FC236}">
                <a16:creationId xmlns:a16="http://schemas.microsoft.com/office/drawing/2014/main" id="{2A701F6E-65AF-C286-D583-8D2C8CDCE614}"/>
              </a:ext>
            </a:extLst>
          </p:cNvPr>
          <p:cNvSpPr/>
          <p:nvPr/>
        </p:nvSpPr>
        <p:spPr>
          <a:xfrm>
            <a:off x="755576" y="790474"/>
            <a:ext cx="1872207" cy="622302"/>
          </a:xfrm>
          <a:prstGeom prst="rect">
            <a:avLst/>
          </a:prstGeom>
          <a:noFill/>
          <a:ln w="76200" cmpd="sng">
            <a:solidFill>
              <a:srgbClr val="FF0000"/>
            </a:solidFill>
          </a:ln>
          <a:effectLst>
            <a:glow rad="228600">
              <a:schemeClr val="accent2">
                <a:satMod val="175000"/>
                <a:alpha val="40000"/>
              </a:schemeClr>
            </a:glo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Tree>
    <p:extLst>
      <p:ext uri="{BB962C8B-B14F-4D97-AF65-F5344CB8AC3E}">
        <p14:creationId xmlns:p14="http://schemas.microsoft.com/office/powerpoint/2010/main" val="9576088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95536" y="332656"/>
            <a:ext cx="8385575" cy="6264696"/>
          </a:xfrm>
          <a:prstGeom prst="rect">
            <a:avLst/>
          </a:prstGeom>
          <a:noFill/>
          <a:ln w="76200" cmpd="sng">
            <a:solidFill>
              <a:srgbClr val="FF0000"/>
            </a:solidFill>
          </a:ln>
          <a:effectLst>
            <a:glow rad="228600">
              <a:schemeClr val="accent2">
                <a:satMod val="175000"/>
                <a:alpha val="40000"/>
              </a:schemeClr>
            </a:glo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4" name="Rectangle 3"/>
          <p:cNvSpPr/>
          <p:nvPr/>
        </p:nvSpPr>
        <p:spPr>
          <a:xfrm>
            <a:off x="539552" y="476672"/>
            <a:ext cx="8100000" cy="59580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2" name="Footer Placeholder 1">
            <a:extLst>
              <a:ext uri="{FF2B5EF4-FFF2-40B4-BE49-F238E27FC236}">
                <a16:creationId xmlns:a16="http://schemas.microsoft.com/office/drawing/2014/main" id="{5DFE117F-92AA-47C9-358C-DDCE815CCEA8}"/>
              </a:ext>
            </a:extLst>
          </p:cNvPr>
          <p:cNvSpPr>
            <a:spLocks noGrp="1"/>
          </p:cNvSpPr>
          <p:nvPr>
            <p:ph type="ftr" sz="quarter" idx="11"/>
          </p:nvPr>
        </p:nvSpPr>
        <p:spPr>
          <a:xfrm>
            <a:off x="6516216" y="6003907"/>
            <a:ext cx="2075892" cy="365125"/>
          </a:xfrm>
        </p:spPr>
        <p:txBody>
          <a:bodyPr/>
          <a:lstStyle/>
          <a:p>
            <a:pPr algn="r"/>
            <a:r>
              <a:rPr lang="en-US" dirty="0">
                <a:latin typeface="+mj-lt"/>
              </a:rPr>
              <a:t>Cynthia Grover 20240427 </a:t>
            </a:r>
            <a:fld id="{E61D6FED-4E72-4FCF-AC34-64C00D44B169}" type="slidenum">
              <a:rPr lang="en-US" smtClean="0">
                <a:latin typeface="+mj-lt"/>
              </a:rPr>
              <a:t>22</a:t>
            </a:fld>
            <a:endParaRPr lang="en-US" dirty="0">
              <a:latin typeface="+mj-lt"/>
            </a:endParaRPr>
          </a:p>
        </p:txBody>
      </p:sp>
      <p:sp>
        <p:nvSpPr>
          <p:cNvPr id="6" name="TextBox 5">
            <a:extLst>
              <a:ext uri="{FF2B5EF4-FFF2-40B4-BE49-F238E27FC236}">
                <a16:creationId xmlns:a16="http://schemas.microsoft.com/office/drawing/2014/main" id="{5F7A6A58-F5D3-9661-A545-C29B6A310F51}"/>
              </a:ext>
            </a:extLst>
          </p:cNvPr>
          <p:cNvSpPr txBox="1"/>
          <p:nvPr/>
        </p:nvSpPr>
        <p:spPr>
          <a:xfrm>
            <a:off x="835144" y="853951"/>
            <a:ext cx="1792639" cy="959237"/>
          </a:xfrm>
          <a:prstGeom prst="rect">
            <a:avLst/>
          </a:prstGeom>
          <a:noFill/>
        </p:spPr>
        <p:txBody>
          <a:bodyPr wrap="square" rtlCol="0">
            <a:spAutoFit/>
          </a:bodyPr>
          <a:lstStyle/>
          <a:p>
            <a:pPr>
              <a:spcAft>
                <a:spcPts val="1000"/>
              </a:spcAft>
            </a:pPr>
            <a:r>
              <a:rPr lang="en-US" sz="2400" kern="100" dirty="0">
                <a:effectLst/>
                <a:ea typeface="Aptos" panose="020B0004020202020204" pitchFamily="34" charset="0"/>
                <a:cs typeface="Arial" panose="020B0604020202020204" pitchFamily="34" charset="0"/>
              </a:rPr>
              <a:t>References</a:t>
            </a:r>
            <a:endParaRPr lang="en-GB" sz="2400" kern="100" dirty="0">
              <a:effectLst/>
              <a:ea typeface="Aptos" panose="020B0004020202020204" pitchFamily="34" charset="0"/>
              <a:cs typeface="Arial" panose="020B0604020202020204" pitchFamily="34" charset="0"/>
            </a:endParaRPr>
          </a:p>
          <a:p>
            <a:pPr>
              <a:spcAft>
                <a:spcPts val="1000"/>
              </a:spcAft>
            </a:pPr>
            <a:endParaRPr lang="en-GB" sz="2400" b="1" dirty="0">
              <a:latin typeface="+mj-lt"/>
            </a:endParaRPr>
          </a:p>
        </p:txBody>
      </p:sp>
      <p:sp>
        <p:nvSpPr>
          <p:cNvPr id="9" name="TextBox 8">
            <a:extLst>
              <a:ext uri="{FF2B5EF4-FFF2-40B4-BE49-F238E27FC236}">
                <a16:creationId xmlns:a16="http://schemas.microsoft.com/office/drawing/2014/main" id="{D365A6DF-296D-0842-338B-EA530C8AFB7C}"/>
              </a:ext>
            </a:extLst>
          </p:cNvPr>
          <p:cNvSpPr txBox="1"/>
          <p:nvPr/>
        </p:nvSpPr>
        <p:spPr>
          <a:xfrm>
            <a:off x="835144" y="1800000"/>
            <a:ext cx="7481272" cy="2862322"/>
          </a:xfrm>
          <a:prstGeom prst="rect">
            <a:avLst/>
          </a:prstGeom>
          <a:noFill/>
        </p:spPr>
        <p:txBody>
          <a:bodyPr wrap="square" rtlCol="0">
            <a:spAutoFit/>
          </a:bodyPr>
          <a:lstStyle/>
          <a:p>
            <a:endParaRPr lang="en-US" sz="1800" kern="100" dirty="0">
              <a:effectLst/>
              <a:ea typeface="Aptos" panose="020B0004020202020204" pitchFamily="34" charset="0"/>
              <a:cs typeface="Arial" panose="020B0604020202020204" pitchFamily="34" charset="0"/>
            </a:endParaRPr>
          </a:p>
          <a:p>
            <a:pPr indent="-457200"/>
            <a:r>
              <a:rPr lang="en-GB" sz="1800" kern="100" dirty="0">
                <a:effectLst/>
                <a:ea typeface="Aptos" panose="020B0004020202020204" pitchFamily="34" charset="0"/>
                <a:cs typeface="Arial" panose="020B0604020202020204" pitchFamily="34" charset="0"/>
              </a:rPr>
              <a:t>Munro, MJ &amp; </a:t>
            </a:r>
            <a:r>
              <a:rPr lang="en-GB" sz="1800" kern="100" dirty="0" err="1">
                <a:effectLst/>
                <a:ea typeface="Aptos" panose="020B0004020202020204" pitchFamily="34" charset="0"/>
                <a:cs typeface="Arial" panose="020B0604020202020204" pitchFamily="34" charset="0"/>
              </a:rPr>
              <a:t>Derwing</a:t>
            </a:r>
            <a:r>
              <a:rPr lang="en-GB" sz="1800" kern="100" dirty="0">
                <a:effectLst/>
                <a:ea typeface="Aptos" panose="020B0004020202020204" pitchFamily="34" charset="0"/>
                <a:cs typeface="Arial" panose="020B0604020202020204" pitchFamily="34" charset="0"/>
              </a:rPr>
              <a:t>, TM, 2015. Intelligibility in Research and Practice: Teaching Priorities, in Reed, M and </a:t>
            </a:r>
            <a:r>
              <a:rPr lang="en-GB" sz="1800" kern="100" dirty="0" err="1">
                <a:effectLst/>
                <a:ea typeface="Aptos" panose="020B0004020202020204" pitchFamily="34" charset="0"/>
                <a:cs typeface="Arial" panose="020B0604020202020204" pitchFamily="34" charset="0"/>
              </a:rPr>
              <a:t>Levis</a:t>
            </a:r>
            <a:r>
              <a:rPr lang="en-GB" sz="1800" kern="100" dirty="0">
                <a:effectLst/>
                <a:ea typeface="Aptos" panose="020B0004020202020204" pitchFamily="34" charset="0"/>
                <a:cs typeface="Arial" panose="020B0604020202020204" pitchFamily="34" charset="0"/>
              </a:rPr>
              <a:t> JM (eds), </a:t>
            </a:r>
            <a:r>
              <a:rPr lang="en-GB" sz="1800" i="1" kern="100" dirty="0">
                <a:effectLst/>
                <a:ea typeface="Aptos" panose="020B0004020202020204" pitchFamily="34" charset="0"/>
                <a:cs typeface="Arial" panose="020B0604020202020204" pitchFamily="34" charset="0"/>
              </a:rPr>
              <a:t>The Handbook of English Pronunciation</a:t>
            </a:r>
            <a:r>
              <a:rPr lang="en-GB" sz="1800" kern="100" dirty="0">
                <a:effectLst/>
                <a:ea typeface="Aptos" panose="020B0004020202020204" pitchFamily="34" charset="0"/>
                <a:cs typeface="Arial" panose="020B0604020202020204" pitchFamily="34" charset="0"/>
              </a:rPr>
              <a:t>, John Wiley &amp; Sons.</a:t>
            </a:r>
          </a:p>
          <a:p>
            <a:pPr indent="-457200"/>
            <a:endParaRPr lang="en-GB" kern="100" dirty="0">
              <a:ea typeface="Aptos" panose="020B0004020202020204" pitchFamily="34" charset="0"/>
              <a:cs typeface="Arial" panose="020B0604020202020204" pitchFamily="34" charset="0"/>
            </a:endParaRPr>
          </a:p>
          <a:p>
            <a:pPr indent="-457200"/>
            <a:r>
              <a:rPr lang="en-GB" sz="1800" kern="100" dirty="0" err="1">
                <a:effectLst/>
                <a:ea typeface="Aptos" panose="020B0004020202020204" pitchFamily="34" charset="0"/>
                <a:cs typeface="Arial" panose="020B0604020202020204" pitchFamily="34" charset="0"/>
              </a:rPr>
              <a:t>Tegnered</a:t>
            </a:r>
            <a:r>
              <a:rPr lang="en-GB" sz="1800" kern="100" dirty="0">
                <a:effectLst/>
                <a:ea typeface="Aptos" panose="020B0004020202020204" pitchFamily="34" charset="0"/>
                <a:cs typeface="Arial" panose="020B0604020202020204" pitchFamily="34" charset="0"/>
              </a:rPr>
              <a:t>, A &amp; </a:t>
            </a:r>
            <a:r>
              <a:rPr lang="en-GB" sz="1800" kern="100" dirty="0" err="1">
                <a:effectLst/>
                <a:ea typeface="Aptos" panose="020B0004020202020204" pitchFamily="34" charset="0"/>
                <a:cs typeface="Arial" panose="020B0604020202020204" pitchFamily="34" charset="0"/>
              </a:rPr>
              <a:t>Rentner</a:t>
            </a:r>
            <a:r>
              <a:rPr lang="en-GB" sz="1800" kern="100" dirty="0">
                <a:effectLst/>
                <a:ea typeface="Aptos" panose="020B0004020202020204" pitchFamily="34" charset="0"/>
                <a:cs typeface="Arial" panose="020B0604020202020204" pitchFamily="34" charset="0"/>
              </a:rPr>
              <a:t>, J, 2021. </a:t>
            </a:r>
            <a:r>
              <a:rPr lang="en-GB" sz="1800" i="1" kern="100" dirty="0">
                <a:effectLst/>
                <a:ea typeface="Aptos" panose="020B0004020202020204" pitchFamily="34" charset="0"/>
                <a:cs typeface="Arial" panose="020B0604020202020204" pitchFamily="34" charset="0"/>
              </a:rPr>
              <a:t>Teachers’ Views on Teaching English Pronunciation —  A </a:t>
            </a:r>
            <a:r>
              <a:rPr lang="en-GB" sz="1800" i="1" kern="100" dirty="0" err="1">
                <a:effectLst/>
                <a:ea typeface="Aptos" panose="020B0004020202020204" pitchFamily="34" charset="0"/>
                <a:cs typeface="Arial" panose="020B0604020202020204" pitchFamily="34" charset="0"/>
              </a:rPr>
              <a:t>Phenomenographic</a:t>
            </a:r>
            <a:r>
              <a:rPr lang="en-GB" sz="1800" i="1" kern="100" dirty="0">
                <a:effectLst/>
                <a:ea typeface="Aptos" panose="020B0004020202020204" pitchFamily="34" charset="0"/>
                <a:cs typeface="Arial" panose="020B0604020202020204" pitchFamily="34" charset="0"/>
              </a:rPr>
              <a:t> Study of Upper-secondary Teachers’ Views and Reported Practices</a:t>
            </a:r>
            <a:r>
              <a:rPr lang="en-GB" i="1" kern="100" dirty="0">
                <a:ea typeface="Aptos" panose="020B0004020202020204" pitchFamily="34" charset="0"/>
                <a:cs typeface="Arial" panose="020B0604020202020204" pitchFamily="34" charset="0"/>
              </a:rPr>
              <a:t>. </a:t>
            </a:r>
            <a:r>
              <a:rPr lang="en-GB" kern="100" dirty="0">
                <a:ea typeface="Aptos" panose="020B0004020202020204" pitchFamily="34" charset="0"/>
                <a:cs typeface="Arial" panose="020B0604020202020204" pitchFamily="34" charset="0"/>
              </a:rPr>
              <a:t>Thesis 2 Linköping </a:t>
            </a:r>
            <a:r>
              <a:rPr lang="en-GB" kern="100" dirty="0" err="1">
                <a:ea typeface="Aptos" panose="020B0004020202020204" pitchFamily="34" charset="0"/>
                <a:cs typeface="Arial" panose="020B0604020202020204" pitchFamily="34" charset="0"/>
              </a:rPr>
              <a:t>Universitet</a:t>
            </a:r>
            <a:r>
              <a:rPr lang="en-GB" kern="100" dirty="0">
                <a:ea typeface="Aptos" panose="020B0004020202020204" pitchFamily="34" charset="0"/>
                <a:cs typeface="Arial" panose="020B0604020202020204" pitchFamily="34" charset="0"/>
              </a:rPr>
              <a:t>.</a:t>
            </a:r>
            <a:endParaRPr lang="en-GB" i="1" kern="100" dirty="0">
              <a:effectLst/>
              <a:ea typeface="Aptos" panose="020B0004020202020204" pitchFamily="34" charset="0"/>
              <a:cs typeface="Arial" panose="020B0604020202020204" pitchFamily="34" charset="0"/>
            </a:endParaRPr>
          </a:p>
          <a:p>
            <a:endParaRPr lang="en-US" u="sng" dirty="0">
              <a:solidFill>
                <a:srgbClr val="467886"/>
              </a:solidFill>
              <a:effectLst/>
              <a:ea typeface="Aptos" panose="020B0004020202020204" pitchFamily="34" charset="0"/>
              <a:cs typeface="Arial" panose="020B0604020202020204" pitchFamily="34" charset="0"/>
            </a:endParaRPr>
          </a:p>
          <a:p>
            <a:endParaRPr lang="en-US" u="sng" kern="100" dirty="0">
              <a:solidFill>
                <a:srgbClr val="467886"/>
              </a:solidFill>
              <a:latin typeface="Aptos" panose="020B0004020202020204" pitchFamily="34" charset="0"/>
              <a:ea typeface="Aptos" panose="020B0004020202020204" pitchFamily="34" charset="0"/>
              <a:cs typeface="Arial" panose="020B0604020202020204" pitchFamily="34" charset="0"/>
            </a:endParaRPr>
          </a:p>
        </p:txBody>
      </p:sp>
      <p:sp>
        <p:nvSpPr>
          <p:cNvPr id="13" name="Rectangle 12">
            <a:extLst>
              <a:ext uri="{FF2B5EF4-FFF2-40B4-BE49-F238E27FC236}">
                <a16:creationId xmlns:a16="http://schemas.microsoft.com/office/drawing/2014/main" id="{2A701F6E-65AF-C286-D583-8D2C8CDCE614}"/>
              </a:ext>
            </a:extLst>
          </p:cNvPr>
          <p:cNvSpPr/>
          <p:nvPr/>
        </p:nvSpPr>
        <p:spPr>
          <a:xfrm>
            <a:off x="755576" y="790474"/>
            <a:ext cx="1872207" cy="622302"/>
          </a:xfrm>
          <a:prstGeom prst="rect">
            <a:avLst/>
          </a:prstGeom>
          <a:noFill/>
          <a:ln w="76200" cmpd="sng">
            <a:solidFill>
              <a:srgbClr val="FF0000"/>
            </a:solidFill>
          </a:ln>
          <a:effectLst>
            <a:glow rad="228600">
              <a:schemeClr val="accent2">
                <a:satMod val="175000"/>
                <a:alpha val="40000"/>
              </a:schemeClr>
            </a:glo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Tree>
    <p:extLst>
      <p:ext uri="{BB962C8B-B14F-4D97-AF65-F5344CB8AC3E}">
        <p14:creationId xmlns:p14="http://schemas.microsoft.com/office/powerpoint/2010/main" val="14963321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95536" y="332656"/>
            <a:ext cx="8385575" cy="6264696"/>
          </a:xfrm>
          <a:prstGeom prst="rect">
            <a:avLst/>
          </a:prstGeom>
          <a:noFill/>
          <a:ln w="76200" cmpd="sng">
            <a:solidFill>
              <a:srgbClr val="FF0000"/>
            </a:solidFill>
          </a:ln>
          <a:effectLst>
            <a:glow rad="228600">
              <a:schemeClr val="accent2">
                <a:satMod val="175000"/>
                <a:alpha val="40000"/>
              </a:schemeClr>
            </a:glo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4" name="Rectangle 3"/>
          <p:cNvSpPr/>
          <p:nvPr/>
        </p:nvSpPr>
        <p:spPr>
          <a:xfrm>
            <a:off x="539552" y="476672"/>
            <a:ext cx="8100000" cy="59580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2" name="Footer Placeholder 1">
            <a:extLst>
              <a:ext uri="{FF2B5EF4-FFF2-40B4-BE49-F238E27FC236}">
                <a16:creationId xmlns:a16="http://schemas.microsoft.com/office/drawing/2014/main" id="{5DFE117F-92AA-47C9-358C-DDCE815CCEA8}"/>
              </a:ext>
            </a:extLst>
          </p:cNvPr>
          <p:cNvSpPr>
            <a:spLocks noGrp="1"/>
          </p:cNvSpPr>
          <p:nvPr>
            <p:ph type="ftr" sz="quarter" idx="11"/>
          </p:nvPr>
        </p:nvSpPr>
        <p:spPr>
          <a:xfrm>
            <a:off x="6516216" y="6003907"/>
            <a:ext cx="2075892" cy="365125"/>
          </a:xfrm>
        </p:spPr>
        <p:txBody>
          <a:bodyPr/>
          <a:lstStyle/>
          <a:p>
            <a:pPr algn="r"/>
            <a:r>
              <a:rPr lang="en-US" dirty="0">
                <a:latin typeface="+mj-lt"/>
              </a:rPr>
              <a:t>Cynthia Grover 20240427 </a:t>
            </a:r>
            <a:fld id="{E61D6FED-4E72-4FCF-AC34-64C00D44B169}" type="slidenum">
              <a:rPr lang="en-US" smtClean="0">
                <a:latin typeface="+mj-lt"/>
              </a:rPr>
              <a:t>23</a:t>
            </a:fld>
            <a:endParaRPr lang="en-US" dirty="0">
              <a:latin typeface="+mj-lt"/>
            </a:endParaRPr>
          </a:p>
        </p:txBody>
      </p:sp>
      <p:sp>
        <p:nvSpPr>
          <p:cNvPr id="6" name="TextBox 5">
            <a:extLst>
              <a:ext uri="{FF2B5EF4-FFF2-40B4-BE49-F238E27FC236}">
                <a16:creationId xmlns:a16="http://schemas.microsoft.com/office/drawing/2014/main" id="{5F7A6A58-F5D3-9661-A545-C29B6A310F51}"/>
              </a:ext>
            </a:extLst>
          </p:cNvPr>
          <p:cNvSpPr txBox="1"/>
          <p:nvPr/>
        </p:nvSpPr>
        <p:spPr>
          <a:xfrm>
            <a:off x="835145" y="853951"/>
            <a:ext cx="1216576" cy="461665"/>
          </a:xfrm>
          <a:prstGeom prst="rect">
            <a:avLst/>
          </a:prstGeom>
          <a:noFill/>
        </p:spPr>
        <p:txBody>
          <a:bodyPr wrap="square" rtlCol="0">
            <a:spAutoFit/>
          </a:bodyPr>
          <a:lstStyle/>
          <a:p>
            <a:pPr>
              <a:spcAft>
                <a:spcPts val="1000"/>
              </a:spcAft>
            </a:pPr>
            <a:r>
              <a:rPr lang="en-GB" sz="2400" b="1" dirty="0">
                <a:latin typeface="+mj-lt"/>
              </a:rPr>
              <a:t>Backup</a:t>
            </a:r>
          </a:p>
        </p:txBody>
      </p:sp>
      <p:sp>
        <p:nvSpPr>
          <p:cNvPr id="9" name="TextBox 8">
            <a:extLst>
              <a:ext uri="{FF2B5EF4-FFF2-40B4-BE49-F238E27FC236}">
                <a16:creationId xmlns:a16="http://schemas.microsoft.com/office/drawing/2014/main" id="{D365A6DF-296D-0842-338B-EA530C8AFB7C}"/>
              </a:ext>
            </a:extLst>
          </p:cNvPr>
          <p:cNvSpPr txBox="1"/>
          <p:nvPr/>
        </p:nvSpPr>
        <p:spPr>
          <a:xfrm>
            <a:off x="835144" y="1800000"/>
            <a:ext cx="7481272" cy="3970318"/>
          </a:xfrm>
          <a:prstGeom prst="rect">
            <a:avLst/>
          </a:prstGeom>
          <a:noFill/>
        </p:spPr>
        <p:txBody>
          <a:bodyPr wrap="square" rtlCol="0">
            <a:spAutoFit/>
          </a:bodyPr>
          <a:lstStyle/>
          <a:p>
            <a:r>
              <a:rPr lang="en-US" kern="100" dirty="0">
                <a:effectLst/>
                <a:ea typeface="Aptos" panose="020B0004020202020204" pitchFamily="34" charset="0"/>
                <a:cs typeface="Arial" panose="020B0604020202020204" pitchFamily="34" charset="0"/>
              </a:rPr>
              <a:t>Some standards for speech perception:</a:t>
            </a:r>
            <a:endParaRPr lang="en-GB" kern="100" dirty="0">
              <a:effectLst/>
              <a:ea typeface="Aptos" panose="020B0004020202020204" pitchFamily="34" charset="0"/>
              <a:cs typeface="Arial" panose="020B0604020202020204" pitchFamily="34" charset="0"/>
            </a:endParaRPr>
          </a:p>
          <a:p>
            <a:pPr marL="342900" lvl="0" indent="-342900">
              <a:buFont typeface="Wingdings" panose="05000000000000000000" pitchFamily="2" charset="2"/>
              <a:buChar char=""/>
            </a:pPr>
            <a:r>
              <a:rPr lang="en-US" u="sng" kern="100" dirty="0">
                <a:solidFill>
                  <a:srgbClr val="467886"/>
                </a:solidFill>
                <a:effectLst/>
                <a:ea typeface="Aptos" panose="020B0004020202020204" pitchFamily="34" charset="0"/>
                <a:cs typeface="Arial" panose="020B0604020202020204" pitchFamily="34" charset="0"/>
                <a:hlinkClick r:id="rId5"/>
              </a:rPr>
              <a:t>Cambridge Learners' English dictionary </a:t>
            </a:r>
            <a:r>
              <a:rPr lang="en-US" kern="100" dirty="0">
                <a:effectLst/>
                <a:ea typeface="Aptos" panose="020B0004020202020204" pitchFamily="34" charset="0"/>
                <a:cs typeface="Arial" panose="020B0604020202020204" pitchFamily="34" charset="0"/>
              </a:rPr>
              <a:t> (UK and US pronunciation)</a:t>
            </a:r>
          </a:p>
          <a:p>
            <a:pPr marL="342900" lvl="0" indent="-342900">
              <a:buFont typeface="Wingdings" panose="05000000000000000000" pitchFamily="2" charset="2"/>
              <a:buChar char=""/>
            </a:pPr>
            <a:r>
              <a:rPr lang="en-US" sz="1800" u="sng" dirty="0">
                <a:solidFill>
                  <a:srgbClr val="467886"/>
                </a:solidFill>
                <a:effectLst/>
                <a:ea typeface="Aptos" panose="020B0004020202020204" pitchFamily="34" charset="0"/>
                <a:cs typeface="Arial" panose="020B0604020202020204" pitchFamily="34" charset="0"/>
                <a:hlinkClick r:id="rId6"/>
              </a:rPr>
              <a:t>Oxford Learner's Dictionaries</a:t>
            </a:r>
            <a:endParaRPr lang="en-GB" kern="100" dirty="0">
              <a:effectLst/>
              <a:ea typeface="Aptos" panose="020B0004020202020204" pitchFamily="34" charset="0"/>
              <a:cs typeface="Arial" panose="020B0604020202020204" pitchFamily="34" charset="0"/>
            </a:endParaRPr>
          </a:p>
          <a:p>
            <a:pPr marL="342900" lvl="0" indent="-342900">
              <a:buFont typeface="Wingdings" panose="05000000000000000000" pitchFamily="2" charset="2"/>
              <a:buChar char=""/>
            </a:pPr>
            <a:r>
              <a:rPr lang="en-US" u="sng" kern="100" dirty="0">
                <a:solidFill>
                  <a:srgbClr val="467886"/>
                </a:solidFill>
                <a:effectLst/>
                <a:ea typeface="Aptos" panose="020B0004020202020204" pitchFamily="34" charset="0"/>
                <a:cs typeface="Arial" panose="020B0604020202020204" pitchFamily="34" charset="0"/>
                <a:hlinkClick r:id="rId7"/>
              </a:rPr>
              <a:t>https://pronunciationstudio.com/English-IPA-chart/</a:t>
            </a:r>
            <a:r>
              <a:rPr lang="en-US" kern="100" dirty="0">
                <a:effectLst/>
                <a:ea typeface="Aptos" panose="020B0004020202020204" pitchFamily="34" charset="0"/>
                <a:cs typeface="Arial" panose="020B0604020202020204" pitchFamily="34" charset="0"/>
              </a:rPr>
              <a:t>  (UK pronunciation)</a:t>
            </a:r>
            <a:endParaRPr lang="en-GB" kern="100" dirty="0">
              <a:effectLst/>
              <a:ea typeface="Aptos" panose="020B0004020202020204" pitchFamily="34" charset="0"/>
              <a:cs typeface="Arial" panose="020B0604020202020204" pitchFamily="34" charset="0"/>
            </a:endParaRPr>
          </a:p>
          <a:p>
            <a:pPr marL="342900" lvl="0" indent="-342900">
              <a:buFont typeface="Wingdings" panose="05000000000000000000" pitchFamily="2" charset="2"/>
              <a:buChar char=""/>
            </a:pPr>
            <a:r>
              <a:rPr lang="en-US" u="sng" kern="100" dirty="0">
                <a:solidFill>
                  <a:srgbClr val="467886"/>
                </a:solidFill>
                <a:effectLst/>
                <a:ea typeface="Aptos" panose="020B0004020202020204" pitchFamily="34" charset="0"/>
                <a:cs typeface="Arial" panose="020B0604020202020204" pitchFamily="34" charset="0"/>
                <a:hlinkClick r:id="rId8"/>
              </a:rPr>
              <a:t>'XXXX' pronunciation</a:t>
            </a:r>
            <a:r>
              <a:rPr lang="en-US" kern="100" dirty="0">
                <a:effectLst/>
                <a:ea typeface="Aptos" panose="020B0004020202020204" pitchFamily="34" charset="0"/>
                <a:cs typeface="Arial" panose="020B0604020202020204" pitchFamily="34" charset="0"/>
              </a:rPr>
              <a:t> (Google search window: no practice window)</a:t>
            </a:r>
          </a:p>
          <a:p>
            <a:pPr marL="342900" lvl="0" indent="-342900">
              <a:buFont typeface="Wingdings" panose="05000000000000000000" pitchFamily="2" charset="2"/>
              <a:buChar char=""/>
            </a:pPr>
            <a:r>
              <a:rPr lang="en-US" u="sng" kern="100" dirty="0">
                <a:solidFill>
                  <a:srgbClr val="467886"/>
                </a:solidFill>
                <a:effectLst/>
                <a:ea typeface="Aptos" panose="020B0004020202020204" pitchFamily="34" charset="0"/>
                <a:cs typeface="Arial" panose="020B0604020202020204" pitchFamily="34" charset="0"/>
                <a:hlinkClick r:id="rId9"/>
              </a:rPr>
              <a:t>The International Phonetic Alphabets</a:t>
            </a:r>
            <a:r>
              <a:rPr lang="en-US" kern="100" dirty="0">
                <a:effectLst/>
                <a:ea typeface="Aptos" panose="020B0004020202020204" pitchFamily="34" charset="0"/>
                <a:cs typeface="Arial" panose="020B0604020202020204" pitchFamily="34" charset="0"/>
              </a:rPr>
              <a:t> </a:t>
            </a:r>
            <a:endParaRPr lang="en-GB" kern="100" dirty="0">
              <a:effectLst/>
              <a:ea typeface="Aptos" panose="020B0004020202020204" pitchFamily="34" charset="0"/>
              <a:cs typeface="Arial" panose="020B0604020202020204" pitchFamily="34" charset="0"/>
            </a:endParaRPr>
          </a:p>
          <a:p>
            <a:pPr marL="742950" lvl="1" indent="-285750">
              <a:buFont typeface="Courier New" panose="02070309020205020404" pitchFamily="49" charset="0"/>
              <a:buChar char="o"/>
            </a:pPr>
            <a:r>
              <a:rPr lang="en-US" kern="100" dirty="0">
                <a:effectLst/>
                <a:ea typeface="Aptos" panose="020B0004020202020204" pitchFamily="34" charset="0"/>
                <a:cs typeface="Arial" panose="020B0604020202020204" pitchFamily="34" charset="0"/>
              </a:rPr>
              <a:t>[o] </a:t>
            </a:r>
            <a:r>
              <a:rPr lang="en-US" u="sng" kern="100" dirty="0">
                <a:solidFill>
                  <a:srgbClr val="467886"/>
                </a:solidFill>
                <a:effectLst/>
                <a:ea typeface="Aptos" panose="020B0004020202020204" pitchFamily="34" charset="0"/>
                <a:cs typeface="Arial" panose="020B0604020202020204" pitchFamily="34" charset="0"/>
                <a:hlinkClick r:id="rId10"/>
              </a:rPr>
              <a:t>https://en.wikipedia.org/wiki/Close-mid_back_rounded_vowel</a:t>
            </a:r>
            <a:r>
              <a:rPr lang="en-US" kern="100" dirty="0">
                <a:effectLst/>
                <a:ea typeface="Aptos" panose="020B0004020202020204" pitchFamily="34" charset="0"/>
                <a:cs typeface="Arial" panose="020B0604020202020204" pitchFamily="34" charset="0"/>
              </a:rPr>
              <a:t> </a:t>
            </a:r>
            <a:endParaRPr lang="en-GB" kern="100" dirty="0">
              <a:effectLst/>
              <a:ea typeface="Aptos" panose="020B0004020202020204" pitchFamily="34" charset="0"/>
              <a:cs typeface="Arial" panose="020B0604020202020204" pitchFamily="34" charset="0"/>
            </a:endParaRPr>
          </a:p>
          <a:p>
            <a:pPr marL="342900" lvl="0" indent="-342900">
              <a:buFont typeface="Wingdings" panose="05000000000000000000" pitchFamily="2" charset="2"/>
              <a:buChar char=""/>
            </a:pPr>
            <a:r>
              <a:rPr lang="en-US" kern="100" dirty="0">
                <a:effectLst/>
                <a:ea typeface="Aptos" panose="020B0004020202020204" pitchFamily="34" charset="0"/>
                <a:cs typeface="Arial" panose="020B0604020202020204" pitchFamily="34" charset="0"/>
              </a:rPr>
              <a:t>International Express-Elementary (native Belgian speakers of English</a:t>
            </a:r>
          </a:p>
          <a:p>
            <a:pPr marL="342900" lvl="0" indent="-342900">
              <a:buFont typeface="Wingdings" panose="05000000000000000000" pitchFamily="2" charset="2"/>
              <a:buChar char=""/>
            </a:pPr>
            <a:r>
              <a:rPr lang="en-US" sz="1800" u="sng" dirty="0">
                <a:solidFill>
                  <a:srgbClr val="467886"/>
                </a:solidFill>
                <a:effectLst/>
                <a:ea typeface="Aptos" panose="020B0004020202020204" pitchFamily="34" charset="0"/>
                <a:cs typeface="Arial" panose="020B0604020202020204" pitchFamily="34" charset="0"/>
                <a:hlinkClick r:id="rId7"/>
              </a:rPr>
              <a:t>Pronunciation Studio</a:t>
            </a:r>
            <a:endParaRPr lang="en-US" kern="100" dirty="0">
              <a:effectLst/>
              <a:ea typeface="Aptos" panose="020B0004020202020204" pitchFamily="34" charset="0"/>
              <a:cs typeface="Arial" panose="020B0604020202020204" pitchFamily="34" charset="0"/>
            </a:endParaRPr>
          </a:p>
          <a:p>
            <a:pPr marL="342900" lvl="0" indent="-342900">
              <a:buFont typeface="Wingdings" panose="05000000000000000000" pitchFamily="2" charset="2"/>
              <a:buChar char=""/>
            </a:pPr>
            <a:r>
              <a:rPr lang="en-US" kern="100" dirty="0" err="1">
                <a:effectLst/>
                <a:ea typeface="Aptos" panose="020B0004020202020204" pitchFamily="34" charset="0"/>
                <a:cs typeface="Arial" panose="020B0604020202020204" pitchFamily="34" charset="0"/>
              </a:rPr>
              <a:t>LearningApps</a:t>
            </a:r>
            <a:r>
              <a:rPr lang="en-US" kern="100" dirty="0">
                <a:effectLst/>
                <a:ea typeface="Aptos" panose="020B0004020202020204" pitchFamily="34" charset="0"/>
                <a:cs typeface="Arial" panose="020B0604020202020204" pitchFamily="34" charset="0"/>
              </a:rPr>
              <a:t> (synthesize different accents in English: FR NL ES IT RU…)</a:t>
            </a:r>
          </a:p>
          <a:p>
            <a:pPr marL="342900" lvl="0" indent="-342900">
              <a:buFont typeface="Wingdings" panose="05000000000000000000" pitchFamily="2" charset="2"/>
              <a:buChar char=""/>
            </a:pPr>
            <a:r>
              <a:rPr lang="en-US" u="sng" kern="100" dirty="0">
                <a:solidFill>
                  <a:srgbClr val="467886"/>
                </a:solidFill>
                <a:effectLst/>
                <a:ea typeface="Aptos" panose="020B0004020202020204" pitchFamily="34" charset="0"/>
                <a:cs typeface="Arial" panose="020B0604020202020204" pitchFamily="34" charset="0"/>
                <a:hlinkClick r:id="rId11"/>
              </a:rPr>
              <a:t>IDEA database (International Dialects of English Archive)</a:t>
            </a:r>
            <a:r>
              <a:rPr lang="en-US" kern="100" dirty="0">
                <a:effectLst/>
                <a:ea typeface="Aptos" panose="020B0004020202020204" pitchFamily="34" charset="0"/>
                <a:cs typeface="Arial" panose="020B0604020202020204" pitchFamily="34" charset="0"/>
              </a:rPr>
              <a:t> </a:t>
            </a:r>
            <a:endParaRPr lang="en-GB" kern="100" dirty="0">
              <a:effectLst/>
              <a:ea typeface="Aptos" panose="020B0004020202020204" pitchFamily="34" charset="0"/>
              <a:cs typeface="Arial" panose="020B0604020202020204" pitchFamily="34" charset="0"/>
            </a:endParaRPr>
          </a:p>
          <a:p>
            <a:pPr marL="685800" lvl="1" indent="-228600">
              <a:buFont typeface="Wingdings" panose="05000000000000000000" pitchFamily="2" charset="2"/>
              <a:buChar char=""/>
            </a:pPr>
            <a:r>
              <a:rPr lang="en-US" u="sng" kern="100" dirty="0">
                <a:solidFill>
                  <a:srgbClr val="467886"/>
                </a:solidFill>
                <a:effectLst/>
                <a:ea typeface="Aptos" panose="020B0004020202020204" pitchFamily="34" charset="0"/>
                <a:cs typeface="Arial" panose="020B0604020202020204" pitchFamily="34" charset="0"/>
                <a:hlinkClick r:id="rId12"/>
              </a:rPr>
              <a:t>Received Pronunciation 4</a:t>
            </a:r>
            <a:r>
              <a:rPr lang="en-US" kern="100" dirty="0">
                <a:effectLst/>
                <a:ea typeface="Aptos" panose="020B0004020202020204" pitchFamily="34" charset="0"/>
                <a:cs typeface="Arial" panose="020B0604020202020204" pitchFamily="34" charset="0"/>
              </a:rPr>
              <a:t> , Indian, Chinese, etc.</a:t>
            </a:r>
          </a:p>
          <a:p>
            <a:pPr marL="342900" lvl="0" indent="-342900">
              <a:buFont typeface="Wingdings" panose="05000000000000000000" pitchFamily="2" charset="2"/>
              <a:buChar char=""/>
            </a:pPr>
            <a:r>
              <a:rPr lang="en-US" kern="100" dirty="0">
                <a:effectLst/>
                <a:ea typeface="Aptos" panose="020B0004020202020204" pitchFamily="34" charset="0"/>
                <a:cs typeface="Arial" panose="020B0604020202020204" pitchFamily="34" charset="0"/>
              </a:rPr>
              <a:t>How to have a … accent (Gareth James videos on YouTube)</a:t>
            </a:r>
            <a:endParaRPr lang="en-GB" kern="100" dirty="0">
              <a:ea typeface="Aptos" panose="020B0004020202020204" pitchFamily="34" charset="0"/>
              <a:cs typeface="Arial" panose="020B0604020202020204" pitchFamily="34" charset="0"/>
            </a:endParaRPr>
          </a:p>
          <a:p>
            <a:pPr marL="342900" lvl="0" indent="-342900">
              <a:buFont typeface="Wingdings" panose="05000000000000000000" pitchFamily="2" charset="2"/>
              <a:buChar char=""/>
            </a:pPr>
            <a:r>
              <a:rPr lang="en-US" kern="100" dirty="0">
                <a:effectLst/>
                <a:ea typeface="Aptos" panose="020B0004020202020204" pitchFamily="34" charset="0"/>
                <a:cs typeface="Arial" panose="020B0604020202020204" pitchFamily="34" charset="0"/>
              </a:rPr>
              <a:t>BBC individual sound pronunciations (received pronunciation)</a:t>
            </a:r>
            <a:endParaRPr lang="en-GB" kern="100" dirty="0">
              <a:effectLst/>
              <a:ea typeface="Aptos" panose="020B0004020202020204" pitchFamily="34" charset="0"/>
              <a:cs typeface="Arial" panose="020B0604020202020204" pitchFamily="34" charset="0"/>
            </a:endParaRPr>
          </a:p>
        </p:txBody>
      </p:sp>
      <p:sp>
        <p:nvSpPr>
          <p:cNvPr id="13" name="Rectangle 12">
            <a:extLst>
              <a:ext uri="{FF2B5EF4-FFF2-40B4-BE49-F238E27FC236}">
                <a16:creationId xmlns:a16="http://schemas.microsoft.com/office/drawing/2014/main" id="{2A701F6E-65AF-C286-D583-8D2C8CDCE614}"/>
              </a:ext>
            </a:extLst>
          </p:cNvPr>
          <p:cNvSpPr/>
          <p:nvPr/>
        </p:nvSpPr>
        <p:spPr>
          <a:xfrm>
            <a:off x="755576" y="790474"/>
            <a:ext cx="1296145" cy="622302"/>
          </a:xfrm>
          <a:prstGeom prst="rect">
            <a:avLst/>
          </a:prstGeom>
          <a:noFill/>
          <a:ln w="76200" cmpd="sng">
            <a:solidFill>
              <a:srgbClr val="FF0000"/>
            </a:solidFill>
          </a:ln>
          <a:effectLst>
            <a:glow rad="228600">
              <a:schemeClr val="accent2">
                <a:satMod val="175000"/>
                <a:alpha val="40000"/>
              </a:schemeClr>
            </a:glo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pic>
        <p:nvPicPr>
          <p:cNvPr id="5" name="learningapps dump">
            <a:hlinkClick r:id="" action="ppaction://media"/>
            <a:extLst>
              <a:ext uri="{FF2B5EF4-FFF2-40B4-BE49-F238E27FC236}">
                <a16:creationId xmlns:a16="http://schemas.microsoft.com/office/drawing/2014/main" id="{8543E75A-F484-5FFB-FB0E-0C9BFBA1E627}"/>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7899832" y="4221088"/>
            <a:ext cx="487363" cy="487363"/>
          </a:xfrm>
          <a:prstGeom prst="rect">
            <a:avLst/>
          </a:prstGeom>
        </p:spPr>
      </p:pic>
    </p:spTree>
    <p:extLst>
      <p:ext uri="{BB962C8B-B14F-4D97-AF65-F5344CB8AC3E}">
        <p14:creationId xmlns:p14="http://schemas.microsoft.com/office/powerpoint/2010/main" val="2590849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083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5DFE117F-92AA-47C9-358C-DDCE815CCEA8}"/>
              </a:ext>
            </a:extLst>
          </p:cNvPr>
          <p:cNvSpPr>
            <a:spLocks noGrp="1"/>
          </p:cNvSpPr>
          <p:nvPr>
            <p:ph type="ftr" sz="quarter" idx="11"/>
          </p:nvPr>
        </p:nvSpPr>
        <p:spPr>
          <a:xfrm>
            <a:off x="6372200" y="6003907"/>
            <a:ext cx="2219908" cy="365125"/>
          </a:xfrm>
        </p:spPr>
        <p:txBody>
          <a:bodyPr/>
          <a:lstStyle/>
          <a:p>
            <a:pPr algn="r"/>
            <a:r>
              <a:rPr lang="en-US" dirty="0">
                <a:latin typeface="+mj-lt"/>
              </a:rPr>
              <a:t>Cynthia Grover 20240427 </a:t>
            </a:r>
            <a:fld id="{E61D6FED-4E72-4FCF-AC34-64C00D44B169}" type="slidenum">
              <a:rPr lang="en-US" smtClean="0">
                <a:latin typeface="+mj-lt"/>
              </a:rPr>
              <a:t>24</a:t>
            </a:fld>
            <a:endParaRPr lang="en-US" dirty="0">
              <a:latin typeface="+mj-lt"/>
            </a:endParaRPr>
          </a:p>
        </p:txBody>
      </p:sp>
      <p:pic>
        <p:nvPicPr>
          <p:cNvPr id="5" name="learningapps dump">
            <a:hlinkClick r:id="" action="ppaction://media"/>
            <a:extLst>
              <a:ext uri="{FF2B5EF4-FFF2-40B4-BE49-F238E27FC236}">
                <a16:creationId xmlns:a16="http://schemas.microsoft.com/office/drawing/2014/main" id="{8543E75A-F484-5FFB-FB0E-0C9BFBA1E62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899832" y="4221088"/>
            <a:ext cx="487363" cy="487363"/>
          </a:xfrm>
          <a:prstGeom prst="rect">
            <a:avLst/>
          </a:prstGeom>
        </p:spPr>
      </p:pic>
      <p:pic>
        <p:nvPicPr>
          <p:cNvPr id="8" name="Picture 7">
            <a:extLst>
              <a:ext uri="{FF2B5EF4-FFF2-40B4-BE49-F238E27FC236}">
                <a16:creationId xmlns:a16="http://schemas.microsoft.com/office/drawing/2014/main" id="{CB29C4E9-7FC4-23E2-EF84-495AD8AB928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1510" y="1466850"/>
            <a:ext cx="7840980" cy="3924300"/>
          </a:xfrm>
          <a:prstGeom prst="rect">
            <a:avLst/>
          </a:prstGeom>
        </p:spPr>
      </p:pic>
      <p:sp>
        <p:nvSpPr>
          <p:cNvPr id="10" name="TextBox 9">
            <a:extLst>
              <a:ext uri="{FF2B5EF4-FFF2-40B4-BE49-F238E27FC236}">
                <a16:creationId xmlns:a16="http://schemas.microsoft.com/office/drawing/2014/main" id="{8C169952-CE49-CA4C-9179-8AE6B8D8F1A6}"/>
              </a:ext>
            </a:extLst>
          </p:cNvPr>
          <p:cNvSpPr txBox="1"/>
          <p:nvPr/>
        </p:nvSpPr>
        <p:spPr>
          <a:xfrm>
            <a:off x="651510" y="692696"/>
            <a:ext cx="6368762" cy="369332"/>
          </a:xfrm>
          <a:prstGeom prst="rect">
            <a:avLst/>
          </a:prstGeom>
          <a:noFill/>
        </p:spPr>
        <p:txBody>
          <a:bodyPr wrap="square" rtlCol="0">
            <a:spAutoFit/>
          </a:bodyPr>
          <a:lstStyle/>
          <a:p>
            <a:r>
              <a:rPr lang="en-GB" dirty="0"/>
              <a:t>Munro &amp; </a:t>
            </a:r>
            <a:r>
              <a:rPr lang="en-GB" dirty="0" err="1"/>
              <a:t>Derwing</a:t>
            </a:r>
            <a:r>
              <a:rPr lang="en-GB" dirty="0"/>
              <a:t> 2015: Pronunciation Teaching Priorities</a:t>
            </a:r>
          </a:p>
        </p:txBody>
      </p:sp>
    </p:spTree>
    <p:extLst>
      <p:ext uri="{BB962C8B-B14F-4D97-AF65-F5344CB8AC3E}">
        <p14:creationId xmlns:p14="http://schemas.microsoft.com/office/powerpoint/2010/main" val="2141166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083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95536" y="332656"/>
            <a:ext cx="8385575" cy="6264696"/>
          </a:xfrm>
          <a:prstGeom prst="rect">
            <a:avLst/>
          </a:prstGeom>
          <a:noFill/>
          <a:ln w="76200" cmpd="sng">
            <a:solidFill>
              <a:srgbClr val="FF0000"/>
            </a:solidFill>
          </a:ln>
          <a:effectLst>
            <a:glow rad="228600">
              <a:schemeClr val="accent2">
                <a:satMod val="175000"/>
                <a:alpha val="40000"/>
              </a:schemeClr>
            </a:glo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4" name="Rectangle 3"/>
          <p:cNvSpPr/>
          <p:nvPr/>
        </p:nvSpPr>
        <p:spPr>
          <a:xfrm>
            <a:off x="539552" y="476672"/>
            <a:ext cx="8100000" cy="59580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2" name="Footer Placeholder 1">
            <a:extLst>
              <a:ext uri="{FF2B5EF4-FFF2-40B4-BE49-F238E27FC236}">
                <a16:creationId xmlns:a16="http://schemas.microsoft.com/office/drawing/2014/main" id="{5DFE117F-92AA-47C9-358C-DDCE815CCEA8}"/>
              </a:ext>
            </a:extLst>
          </p:cNvPr>
          <p:cNvSpPr>
            <a:spLocks noGrp="1"/>
          </p:cNvSpPr>
          <p:nvPr>
            <p:ph type="ftr" sz="quarter" idx="11"/>
          </p:nvPr>
        </p:nvSpPr>
        <p:spPr>
          <a:xfrm>
            <a:off x="6516216" y="6003907"/>
            <a:ext cx="2075892" cy="365125"/>
          </a:xfrm>
        </p:spPr>
        <p:txBody>
          <a:bodyPr/>
          <a:lstStyle/>
          <a:p>
            <a:pPr algn="r"/>
            <a:r>
              <a:rPr lang="en-US" dirty="0">
                <a:latin typeface="+mj-lt"/>
              </a:rPr>
              <a:t>Cynthia Grover 20240427 </a:t>
            </a:r>
            <a:fld id="{E61D6FED-4E72-4FCF-AC34-64C00D44B169}" type="slidenum">
              <a:rPr lang="en-US" smtClean="0">
                <a:latin typeface="+mj-lt"/>
              </a:rPr>
              <a:t>25</a:t>
            </a:fld>
            <a:endParaRPr lang="en-US" dirty="0">
              <a:latin typeface="+mj-lt"/>
            </a:endParaRPr>
          </a:p>
        </p:txBody>
      </p:sp>
      <p:sp>
        <p:nvSpPr>
          <p:cNvPr id="6" name="TextBox 5">
            <a:extLst>
              <a:ext uri="{FF2B5EF4-FFF2-40B4-BE49-F238E27FC236}">
                <a16:creationId xmlns:a16="http://schemas.microsoft.com/office/drawing/2014/main" id="{5F7A6A58-F5D3-9661-A545-C29B6A310F51}"/>
              </a:ext>
            </a:extLst>
          </p:cNvPr>
          <p:cNvSpPr txBox="1"/>
          <p:nvPr/>
        </p:nvSpPr>
        <p:spPr>
          <a:xfrm>
            <a:off x="835144" y="853951"/>
            <a:ext cx="1935428" cy="360000"/>
          </a:xfrm>
          <a:prstGeom prst="rect">
            <a:avLst/>
          </a:prstGeom>
          <a:noFill/>
        </p:spPr>
        <p:txBody>
          <a:bodyPr wrap="square" rtlCol="0">
            <a:spAutoFit/>
          </a:bodyPr>
          <a:lstStyle/>
          <a:p>
            <a:pPr>
              <a:spcAft>
                <a:spcPts val="1000"/>
              </a:spcAft>
            </a:pPr>
            <a:r>
              <a:rPr lang="en-US" sz="2400" kern="100" dirty="0">
                <a:ea typeface="Aptos" panose="020B0004020202020204" pitchFamily="34" charset="0"/>
                <a:cs typeface="Arial" panose="020B0604020202020204" pitchFamily="34" charset="0"/>
              </a:rPr>
              <a:t>My own work</a:t>
            </a:r>
            <a:endParaRPr lang="en-GB" sz="2400" kern="100" dirty="0">
              <a:effectLst/>
              <a:ea typeface="Aptos" panose="020B0004020202020204" pitchFamily="34" charset="0"/>
              <a:cs typeface="Arial" panose="020B0604020202020204" pitchFamily="34" charset="0"/>
            </a:endParaRPr>
          </a:p>
          <a:p>
            <a:pPr>
              <a:spcAft>
                <a:spcPts val="1000"/>
              </a:spcAft>
            </a:pPr>
            <a:endParaRPr lang="en-GB" sz="2400" b="1" dirty="0"/>
          </a:p>
        </p:txBody>
      </p:sp>
      <p:sp>
        <p:nvSpPr>
          <p:cNvPr id="9" name="TextBox 8">
            <a:extLst>
              <a:ext uri="{FF2B5EF4-FFF2-40B4-BE49-F238E27FC236}">
                <a16:creationId xmlns:a16="http://schemas.microsoft.com/office/drawing/2014/main" id="{D365A6DF-296D-0842-338B-EA530C8AFB7C}"/>
              </a:ext>
            </a:extLst>
          </p:cNvPr>
          <p:cNvSpPr txBox="1"/>
          <p:nvPr/>
        </p:nvSpPr>
        <p:spPr>
          <a:xfrm>
            <a:off x="754348" y="1507160"/>
            <a:ext cx="7481272" cy="4780796"/>
          </a:xfrm>
          <a:prstGeom prst="rect">
            <a:avLst/>
          </a:prstGeom>
          <a:noFill/>
        </p:spPr>
        <p:txBody>
          <a:bodyPr wrap="square" rtlCol="0">
            <a:spAutoFit/>
          </a:bodyPr>
          <a:lstStyle/>
          <a:p>
            <a:pPr>
              <a:spcAft>
                <a:spcPts val="500"/>
              </a:spcAft>
            </a:pPr>
            <a:r>
              <a:rPr lang="en-GB" sz="1800" dirty="0">
                <a:effectLst/>
                <a:ea typeface="Times New Roman" panose="02020603050405020304" pitchFamily="18" charset="0"/>
                <a:cs typeface="Times New Roman" panose="02020603050405020304" pitchFamily="18" charset="0"/>
              </a:rPr>
              <a:t>Grover, C. (2021). Which model of synthesized English do English teachers want for a lingua franca? </a:t>
            </a:r>
            <a:r>
              <a:rPr lang="en-GB" sz="1800" i="1" dirty="0">
                <a:effectLst/>
                <a:ea typeface="Times New Roman" panose="02020603050405020304" pitchFamily="18" charset="0"/>
                <a:cs typeface="Times New Roman" panose="02020603050405020304" pitchFamily="18" charset="0"/>
              </a:rPr>
              <a:t>Language Issues, 32.1 (Summer)</a:t>
            </a:r>
            <a:r>
              <a:rPr lang="en-GB" sz="1800" dirty="0">
                <a:effectLst/>
                <a:ea typeface="Times New Roman" panose="02020603050405020304" pitchFamily="18" charset="0"/>
                <a:cs typeface="Times New Roman" panose="02020603050405020304" pitchFamily="18" charset="0"/>
              </a:rPr>
              <a:t>, 34–47; </a:t>
            </a:r>
            <a:r>
              <a:rPr lang="en-GB" sz="1800" i="1" dirty="0">
                <a:effectLst/>
                <a:ea typeface="Times New Roman" panose="02020603050405020304" pitchFamily="18" charset="0"/>
                <a:cs typeface="Times New Roman" panose="02020603050405020304" pitchFamily="18" charset="0"/>
              </a:rPr>
              <a:t>Language Issues, 31.2 (Winter)</a:t>
            </a:r>
            <a:r>
              <a:rPr lang="en-GB" sz="1800" dirty="0">
                <a:effectLst/>
                <a:ea typeface="Times New Roman" panose="02020603050405020304" pitchFamily="18" charset="0"/>
                <a:cs typeface="Times New Roman" panose="02020603050405020304" pitchFamily="18" charset="0"/>
              </a:rPr>
              <a:t>, 39–49. [2 papers</a:t>
            </a:r>
            <a:r>
              <a:rPr lang="en-GB" dirty="0">
                <a:ea typeface="Times New Roman" panose="02020603050405020304" pitchFamily="18" charset="0"/>
                <a:cs typeface="Times New Roman" panose="02020603050405020304" pitchFamily="18" charset="0"/>
              </a:rPr>
              <a:t>]. </a:t>
            </a:r>
            <a:r>
              <a:rPr lang="en-GB" sz="1800" dirty="0">
                <a:effectLst/>
                <a:ea typeface="Times New Roman" panose="02020603050405020304" pitchFamily="18" charset="0"/>
                <a:cs typeface="Times New Roman" panose="02020603050405020304" pitchFamily="18" charset="0"/>
              </a:rPr>
              <a:t> Experiment at</a:t>
            </a:r>
            <a:r>
              <a:rPr lang="en-GB" dirty="0">
                <a:ea typeface="Times New Roman" panose="02020603050405020304" pitchFamily="18" charset="0"/>
                <a:cs typeface="Times New Roman" panose="02020603050405020304" pitchFamily="18" charset="0"/>
              </a:rPr>
              <a:t> </a:t>
            </a:r>
            <a:r>
              <a:rPr lang="en-GB" sz="1800" dirty="0">
                <a:effectLst/>
                <a:ea typeface="Times New Roman" panose="02020603050405020304" pitchFamily="18" charset="0"/>
                <a:cs typeface="Times New Roman" panose="02020603050405020304" pitchFamily="18" charset="0"/>
                <a:hlinkClick r:id="rId3"/>
              </a:rPr>
              <a:t>https://learningapps.org/watch?v=p8v1kt93320</a:t>
            </a:r>
            <a:r>
              <a:rPr lang="en-GB" sz="1800" dirty="0">
                <a:effectLst/>
                <a:ea typeface="Times New Roman" panose="02020603050405020304" pitchFamily="18" charset="0"/>
                <a:cs typeface="Times New Roman" panose="02020603050405020304" pitchFamily="18" charset="0"/>
              </a:rPr>
              <a:t> </a:t>
            </a:r>
          </a:p>
          <a:p>
            <a:pPr>
              <a:spcAft>
                <a:spcPts val="500"/>
              </a:spcAft>
            </a:pPr>
            <a:r>
              <a:rPr lang="en-GB" sz="1800" dirty="0">
                <a:effectLst/>
                <a:ea typeface="Times New Roman" panose="02020603050405020304" pitchFamily="18" charset="0"/>
                <a:cs typeface="Times New Roman" panose="02020603050405020304" pitchFamily="18" charset="0"/>
              </a:rPr>
              <a:t>Grover, C. (2020). EN games: </a:t>
            </a:r>
            <a:r>
              <a:rPr lang="en-US" sz="1800" u="sng" dirty="0">
                <a:solidFill>
                  <a:srgbClr val="0000FF"/>
                </a:solidFill>
                <a:effectLst/>
                <a:ea typeface="Times New Roman" panose="02020603050405020304" pitchFamily="18" charset="0"/>
                <a:cs typeface="Times New Roman" panose="02020603050405020304" pitchFamily="18" charset="0"/>
                <a:hlinkClick r:id="rId4"/>
              </a:rPr>
              <a:t>https://www.bruxellesformation.brussels/jeux-langues/story_html5.html</a:t>
            </a:r>
            <a:endParaRPr lang="en-GB" sz="1800" dirty="0">
              <a:effectLst/>
              <a:ea typeface="Times New Roman" panose="02020603050405020304" pitchFamily="18" charset="0"/>
              <a:cs typeface="Times New Roman" panose="02020603050405020304" pitchFamily="18" charset="0"/>
            </a:endParaRPr>
          </a:p>
          <a:p>
            <a:pPr>
              <a:spcAft>
                <a:spcPts val="500"/>
              </a:spcAft>
            </a:pPr>
            <a:r>
              <a:rPr lang="en-GB" sz="1800" dirty="0">
                <a:effectLst/>
                <a:ea typeface="Times New Roman" panose="02020603050405020304" pitchFamily="18" charset="0"/>
                <a:cs typeface="Times New Roman" panose="02020603050405020304" pitchFamily="18" charset="0"/>
              </a:rPr>
              <a:t>Grover, C. (2019). Learning English in Belgium. In </a:t>
            </a:r>
            <a:r>
              <a:rPr lang="en-GB" sz="1800" i="1" dirty="0">
                <a:effectLst/>
                <a:ea typeface="Times New Roman" panose="02020603050405020304" pitchFamily="18" charset="0"/>
                <a:cs typeface="Times New Roman" panose="02020603050405020304" pitchFamily="18" charset="0"/>
              </a:rPr>
              <a:t>Learning English in European countries. Special Edition 2019</a:t>
            </a:r>
            <a:r>
              <a:rPr lang="en-GB" sz="1800" dirty="0">
                <a:effectLst/>
                <a:ea typeface="Times New Roman" panose="02020603050405020304" pitchFamily="18" charset="0"/>
                <a:cs typeface="Times New Roman" panose="02020603050405020304" pitchFamily="18" charset="0"/>
              </a:rPr>
              <a:t>. </a:t>
            </a:r>
            <a:r>
              <a:rPr lang="en-GB" sz="1800" i="1" dirty="0">
                <a:effectLst/>
                <a:ea typeface="Times New Roman" panose="02020603050405020304" pitchFamily="18" charset="0"/>
                <a:cs typeface="Times New Roman" panose="02020603050405020304" pitchFamily="18" charset="0"/>
              </a:rPr>
              <a:t>Language Issues 30</a:t>
            </a:r>
            <a:r>
              <a:rPr lang="en-GB" sz="1800" dirty="0">
                <a:effectLst/>
                <a:ea typeface="Times New Roman" panose="02020603050405020304" pitchFamily="18" charset="0"/>
                <a:cs typeface="Times New Roman" panose="02020603050405020304" pitchFamily="18" charset="0"/>
              </a:rPr>
              <a:t>.2, 42–44.</a:t>
            </a:r>
          </a:p>
          <a:p>
            <a:pPr>
              <a:spcAft>
                <a:spcPts val="500"/>
              </a:spcAft>
            </a:pPr>
            <a:r>
              <a:rPr lang="nl-BE" sz="1800" dirty="0">
                <a:effectLst/>
                <a:ea typeface="Times New Roman" panose="02020603050405020304" pitchFamily="18" charset="0"/>
                <a:cs typeface="Times New Roman" panose="02020603050405020304" pitchFamily="18" charset="0"/>
              </a:rPr>
              <a:t>Fackrell, J., Vereecken, H., Grover, C., Martens, J-P., Van Coile, B. (2002). </a:t>
            </a:r>
            <a:r>
              <a:rPr lang="en-CA" sz="1800" dirty="0">
                <a:effectLst/>
                <a:ea typeface="Times New Roman" panose="02020603050405020304" pitchFamily="18" charset="0"/>
                <a:cs typeface="Times New Roman" panose="02020603050405020304" pitchFamily="18" charset="0"/>
              </a:rPr>
              <a:t>Corpus-based development of prosodic models across six languages</a:t>
            </a:r>
            <a:r>
              <a:rPr lang="en-CA" sz="1800" i="1" dirty="0">
                <a:effectLst/>
                <a:ea typeface="Times New Roman" panose="02020603050405020304" pitchFamily="18" charset="0"/>
                <a:cs typeface="Times New Roman" panose="02020603050405020304" pitchFamily="18" charset="0"/>
              </a:rPr>
              <a:t>. Improvements in Speech Synthesis. COST 258: The Naturalness of Synthetic Speech</a:t>
            </a:r>
            <a:r>
              <a:rPr lang="en-CA" sz="1800" u="sng" dirty="0">
                <a:effectLst/>
                <a:ea typeface="Times New Roman" panose="02020603050405020304" pitchFamily="18" charset="0"/>
                <a:cs typeface="Times New Roman" panose="02020603050405020304" pitchFamily="18" charset="0"/>
              </a:rPr>
              <a:t>.</a:t>
            </a:r>
            <a:r>
              <a:rPr lang="en-CA" sz="1800" dirty="0">
                <a:effectLst/>
                <a:ea typeface="Times New Roman" panose="02020603050405020304" pitchFamily="18" charset="0"/>
                <a:cs typeface="Times New Roman" panose="02020603050405020304" pitchFamily="18" charset="0"/>
              </a:rPr>
              <a:t> Keller, E., Bailly, G., Monaghan, A., </a:t>
            </a:r>
            <a:r>
              <a:rPr lang="en-CA" sz="1800" dirty="0" err="1">
                <a:effectLst/>
                <a:ea typeface="Times New Roman" panose="02020603050405020304" pitchFamily="18" charset="0"/>
                <a:cs typeface="Times New Roman" panose="02020603050405020304" pitchFamily="18" charset="0"/>
              </a:rPr>
              <a:t>Terken</a:t>
            </a:r>
            <a:r>
              <a:rPr lang="en-CA" sz="1800" dirty="0">
                <a:effectLst/>
                <a:ea typeface="Times New Roman" panose="02020603050405020304" pitchFamily="18" charset="0"/>
                <a:cs typeface="Times New Roman" panose="02020603050405020304" pitchFamily="18" charset="0"/>
              </a:rPr>
              <a:t>, J. &amp; </a:t>
            </a:r>
            <a:r>
              <a:rPr lang="en-CA" sz="1800" dirty="0" err="1">
                <a:effectLst/>
                <a:ea typeface="Times New Roman" panose="02020603050405020304" pitchFamily="18" charset="0"/>
                <a:cs typeface="Times New Roman" panose="02020603050405020304" pitchFamily="18" charset="0"/>
              </a:rPr>
              <a:t>Huckvale</a:t>
            </a:r>
            <a:r>
              <a:rPr lang="en-CA" sz="1800" dirty="0">
                <a:effectLst/>
                <a:ea typeface="Times New Roman" panose="02020603050405020304" pitchFamily="18" charset="0"/>
                <a:cs typeface="Times New Roman" panose="02020603050405020304" pitchFamily="18" charset="0"/>
              </a:rPr>
              <a:t>, M. (eds.). John Wiley &amp; Sons, England. pp.176–185.</a:t>
            </a:r>
            <a:endParaRPr lang="en-GB" sz="1800" dirty="0">
              <a:effectLst/>
              <a:ea typeface="Times New Roman" panose="02020603050405020304" pitchFamily="18" charset="0"/>
              <a:cs typeface="Times New Roman" panose="02020603050405020304" pitchFamily="18" charset="0"/>
            </a:endParaRPr>
          </a:p>
          <a:p>
            <a:r>
              <a:rPr lang="en-GB" sz="1800" dirty="0">
                <a:effectLst/>
                <a:ea typeface="Times New Roman" panose="02020603050405020304" pitchFamily="18" charset="0"/>
              </a:rPr>
              <a:t>Grover, C., Jamieson, D.G., &amp; </a:t>
            </a:r>
            <a:r>
              <a:rPr lang="en-GB" sz="1800" dirty="0" err="1">
                <a:effectLst/>
                <a:ea typeface="Times New Roman" panose="02020603050405020304" pitchFamily="18" charset="0"/>
              </a:rPr>
              <a:t>Dobrovolsky</a:t>
            </a:r>
            <a:r>
              <a:rPr lang="en-GB" sz="1800" dirty="0">
                <a:effectLst/>
                <a:ea typeface="Times New Roman" panose="02020603050405020304" pitchFamily="18" charset="0"/>
              </a:rPr>
              <a:t>, M.B. (1987). </a:t>
            </a:r>
            <a:r>
              <a:rPr lang="en-CA" sz="1800" dirty="0">
                <a:effectLst/>
                <a:ea typeface="Times New Roman" panose="02020603050405020304" pitchFamily="18" charset="0"/>
              </a:rPr>
              <a:t>Inton­ation in English, French, and German: Perception and produc­tion</a:t>
            </a:r>
            <a:r>
              <a:rPr lang="en-CA" sz="1800" i="1" dirty="0">
                <a:effectLst/>
                <a:ea typeface="Times New Roman" panose="02020603050405020304" pitchFamily="18" charset="0"/>
              </a:rPr>
              <a:t>.</a:t>
            </a:r>
            <a:r>
              <a:rPr lang="en-CA" sz="1800" dirty="0">
                <a:effectLst/>
                <a:ea typeface="Times New Roman" panose="02020603050405020304" pitchFamily="18" charset="0"/>
              </a:rPr>
              <a:t> </a:t>
            </a:r>
            <a:r>
              <a:rPr lang="en-CA" sz="1800" i="1" dirty="0">
                <a:effectLst/>
                <a:ea typeface="Times New Roman" panose="02020603050405020304" pitchFamily="18" charset="0"/>
              </a:rPr>
              <a:t>Language and Speech</a:t>
            </a:r>
            <a:r>
              <a:rPr lang="en-CA" sz="1800" dirty="0">
                <a:effectLst/>
                <a:ea typeface="Times New Roman" panose="02020603050405020304" pitchFamily="18" charset="0"/>
              </a:rPr>
              <a:t>, </a:t>
            </a:r>
            <a:r>
              <a:rPr lang="en-CA" sz="1800" i="1" dirty="0">
                <a:effectLst/>
                <a:ea typeface="Times New Roman" panose="02020603050405020304" pitchFamily="18" charset="0"/>
              </a:rPr>
              <a:t>30</a:t>
            </a:r>
            <a:r>
              <a:rPr lang="en-CA" sz="1800" dirty="0">
                <a:effectLst/>
                <a:ea typeface="Times New Roman" panose="02020603050405020304" pitchFamily="18" charset="0"/>
              </a:rPr>
              <a:t>, 277–295.</a:t>
            </a:r>
            <a:endParaRPr lang="en-US" u="sng" kern="100" dirty="0">
              <a:solidFill>
                <a:srgbClr val="467886"/>
              </a:solidFill>
              <a:ea typeface="Aptos" panose="020B0004020202020204" pitchFamily="34" charset="0"/>
              <a:cs typeface="Arial" panose="020B0604020202020204" pitchFamily="34" charset="0"/>
            </a:endParaRPr>
          </a:p>
        </p:txBody>
      </p:sp>
      <p:sp>
        <p:nvSpPr>
          <p:cNvPr id="13" name="Rectangle 12">
            <a:extLst>
              <a:ext uri="{FF2B5EF4-FFF2-40B4-BE49-F238E27FC236}">
                <a16:creationId xmlns:a16="http://schemas.microsoft.com/office/drawing/2014/main" id="{2A701F6E-65AF-C286-D583-8D2C8CDCE614}"/>
              </a:ext>
            </a:extLst>
          </p:cNvPr>
          <p:cNvSpPr/>
          <p:nvPr/>
        </p:nvSpPr>
        <p:spPr>
          <a:xfrm>
            <a:off x="754348" y="722800"/>
            <a:ext cx="2016224" cy="622302"/>
          </a:xfrm>
          <a:prstGeom prst="rect">
            <a:avLst/>
          </a:prstGeom>
          <a:noFill/>
          <a:ln w="76200" cmpd="sng">
            <a:solidFill>
              <a:srgbClr val="FF0000"/>
            </a:solidFill>
          </a:ln>
          <a:effectLst>
            <a:glow rad="228600">
              <a:schemeClr val="accent2">
                <a:satMod val="175000"/>
                <a:alpha val="40000"/>
              </a:schemeClr>
            </a:glo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Tree>
    <p:extLst>
      <p:ext uri="{BB962C8B-B14F-4D97-AF65-F5344CB8AC3E}">
        <p14:creationId xmlns:p14="http://schemas.microsoft.com/office/powerpoint/2010/main" val="13595780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95536" y="332656"/>
            <a:ext cx="8385575" cy="6264696"/>
          </a:xfrm>
          <a:prstGeom prst="rect">
            <a:avLst/>
          </a:prstGeom>
          <a:noFill/>
          <a:ln w="76200" cmpd="sng">
            <a:solidFill>
              <a:srgbClr val="FF0000"/>
            </a:solidFill>
          </a:ln>
          <a:effectLst>
            <a:glow rad="228600">
              <a:schemeClr val="accent2">
                <a:satMod val="175000"/>
                <a:alpha val="40000"/>
              </a:schemeClr>
            </a:glo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4" name="Rectangle 3"/>
          <p:cNvSpPr/>
          <p:nvPr/>
        </p:nvSpPr>
        <p:spPr>
          <a:xfrm>
            <a:off x="539552" y="476672"/>
            <a:ext cx="8100000" cy="59580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2" name="Footer Placeholder 1">
            <a:extLst>
              <a:ext uri="{FF2B5EF4-FFF2-40B4-BE49-F238E27FC236}">
                <a16:creationId xmlns:a16="http://schemas.microsoft.com/office/drawing/2014/main" id="{5DFE117F-92AA-47C9-358C-DDCE815CCEA8}"/>
              </a:ext>
            </a:extLst>
          </p:cNvPr>
          <p:cNvSpPr>
            <a:spLocks noGrp="1"/>
          </p:cNvSpPr>
          <p:nvPr>
            <p:ph type="ftr" sz="quarter" idx="11"/>
          </p:nvPr>
        </p:nvSpPr>
        <p:spPr>
          <a:xfrm>
            <a:off x="6300192" y="6003907"/>
            <a:ext cx="2291916" cy="365125"/>
          </a:xfrm>
        </p:spPr>
        <p:txBody>
          <a:bodyPr/>
          <a:lstStyle/>
          <a:p>
            <a:pPr algn="r"/>
            <a:r>
              <a:rPr lang="en-US" dirty="0">
                <a:latin typeface="+mj-lt"/>
              </a:rPr>
              <a:t>Cynthia Grover 20240427 </a:t>
            </a:r>
            <a:fld id="{E61D6FED-4E72-4FCF-AC34-64C00D44B169}" type="slidenum">
              <a:rPr lang="en-US" smtClean="0">
                <a:latin typeface="+mj-lt"/>
              </a:rPr>
              <a:t>26</a:t>
            </a:fld>
            <a:endParaRPr lang="en-US" dirty="0">
              <a:latin typeface="+mj-lt"/>
            </a:endParaRPr>
          </a:p>
        </p:txBody>
      </p:sp>
      <p:pic>
        <p:nvPicPr>
          <p:cNvPr id="7" name="Picture 6" descr="A qr code with a white background&#10;&#10;Description automatically generated">
            <a:extLst>
              <a:ext uri="{FF2B5EF4-FFF2-40B4-BE49-F238E27FC236}">
                <a16:creationId xmlns:a16="http://schemas.microsoft.com/office/drawing/2014/main" id="{5775FB24-3E57-439A-9AA5-468DE472AA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29000" y="2286000"/>
            <a:ext cx="2286000" cy="2286000"/>
          </a:xfrm>
          <a:prstGeom prst="rect">
            <a:avLst/>
          </a:prstGeom>
        </p:spPr>
      </p:pic>
    </p:spTree>
    <p:extLst>
      <p:ext uri="{BB962C8B-B14F-4D97-AF65-F5344CB8AC3E}">
        <p14:creationId xmlns:p14="http://schemas.microsoft.com/office/powerpoint/2010/main" val="16554831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95536" y="332656"/>
            <a:ext cx="8385575" cy="6264696"/>
          </a:xfrm>
          <a:prstGeom prst="rect">
            <a:avLst/>
          </a:prstGeom>
          <a:noFill/>
          <a:ln w="76200" cmpd="sng">
            <a:solidFill>
              <a:srgbClr val="FF0000"/>
            </a:solidFill>
          </a:ln>
          <a:effectLst>
            <a:glow rad="228600">
              <a:schemeClr val="accent2">
                <a:satMod val="175000"/>
                <a:alpha val="40000"/>
              </a:schemeClr>
            </a:glo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539552" y="476672"/>
            <a:ext cx="8100000" cy="59580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Footer Placeholder 1">
            <a:extLst>
              <a:ext uri="{FF2B5EF4-FFF2-40B4-BE49-F238E27FC236}">
                <a16:creationId xmlns:a16="http://schemas.microsoft.com/office/drawing/2014/main" id="{5DFE117F-92AA-47C9-358C-DDCE815CCEA8}"/>
              </a:ext>
            </a:extLst>
          </p:cNvPr>
          <p:cNvSpPr>
            <a:spLocks noGrp="1"/>
          </p:cNvSpPr>
          <p:nvPr>
            <p:ph type="ftr" sz="quarter" idx="11"/>
          </p:nvPr>
        </p:nvSpPr>
        <p:spPr>
          <a:xfrm>
            <a:off x="6635008" y="5976198"/>
            <a:ext cx="1944216" cy="365125"/>
          </a:xfrm>
        </p:spPr>
        <p:txBody>
          <a:bodyPr/>
          <a:lstStyle/>
          <a:p>
            <a:pPr algn="r"/>
            <a:r>
              <a:rPr lang="en-US" dirty="0"/>
              <a:t>Cynthia Grover 20240427 </a:t>
            </a:r>
            <a:fld id="{E61D6FED-4E72-4FCF-AC34-64C00D44B169}" type="slidenum">
              <a:rPr lang="en-US" smtClean="0"/>
              <a:t>3</a:t>
            </a:fld>
            <a:endParaRPr lang="en-US" dirty="0"/>
          </a:p>
        </p:txBody>
      </p:sp>
      <p:sp>
        <p:nvSpPr>
          <p:cNvPr id="6" name="TextBox 5">
            <a:extLst>
              <a:ext uri="{FF2B5EF4-FFF2-40B4-BE49-F238E27FC236}">
                <a16:creationId xmlns:a16="http://schemas.microsoft.com/office/drawing/2014/main" id="{5F7A6A58-F5D3-9661-A545-C29B6A310F51}"/>
              </a:ext>
            </a:extLst>
          </p:cNvPr>
          <p:cNvSpPr txBox="1"/>
          <p:nvPr/>
        </p:nvSpPr>
        <p:spPr>
          <a:xfrm>
            <a:off x="1153383" y="853951"/>
            <a:ext cx="2914561" cy="461665"/>
          </a:xfrm>
          <a:prstGeom prst="rect">
            <a:avLst/>
          </a:prstGeom>
          <a:noFill/>
        </p:spPr>
        <p:txBody>
          <a:bodyPr wrap="square" rtlCol="0">
            <a:spAutoFit/>
          </a:bodyPr>
          <a:lstStyle/>
          <a:p>
            <a:r>
              <a:rPr lang="en-GB" sz="2400" dirty="0"/>
              <a:t>Accent: Specifically…</a:t>
            </a:r>
          </a:p>
        </p:txBody>
      </p:sp>
      <p:sp>
        <p:nvSpPr>
          <p:cNvPr id="9" name="TextBox 8">
            <a:extLst>
              <a:ext uri="{FF2B5EF4-FFF2-40B4-BE49-F238E27FC236}">
                <a16:creationId xmlns:a16="http://schemas.microsoft.com/office/drawing/2014/main" id="{D365A6DF-296D-0842-338B-EA530C8AFB7C}"/>
              </a:ext>
            </a:extLst>
          </p:cNvPr>
          <p:cNvSpPr txBox="1"/>
          <p:nvPr/>
        </p:nvSpPr>
        <p:spPr>
          <a:xfrm>
            <a:off x="881298" y="1800000"/>
            <a:ext cx="7219093" cy="1392689"/>
          </a:xfrm>
          <a:prstGeom prst="rect">
            <a:avLst/>
          </a:prstGeom>
          <a:noFill/>
        </p:spPr>
        <p:txBody>
          <a:bodyPr wrap="square" rtlCol="0">
            <a:spAutoFit/>
          </a:bodyPr>
          <a:lstStyle/>
          <a:p>
            <a:pPr>
              <a:spcAft>
                <a:spcPts val="1500"/>
              </a:spcAft>
            </a:pPr>
            <a:r>
              <a:rPr lang="en-GB" dirty="0"/>
              <a:t>Adult production of sounds for communicating in Brussels, Belgium</a:t>
            </a:r>
          </a:p>
          <a:p>
            <a:pPr marL="285750" indent="-285750">
              <a:spcAft>
                <a:spcPts val="1500"/>
              </a:spcAft>
              <a:buFont typeface="Wingdings" panose="05000000000000000000" pitchFamily="2" charset="2"/>
              <a:buChar char="Ø"/>
            </a:pPr>
            <a:r>
              <a:rPr lang="en-GB" dirty="0"/>
              <a:t>Students’ (non-native) accent is due to pronouncing English (EN) sounds the same way as they pronounce their native language’s speech sounds (interlanguage) </a:t>
            </a:r>
          </a:p>
        </p:txBody>
      </p:sp>
      <p:sp>
        <p:nvSpPr>
          <p:cNvPr id="13" name="Rectangle 12">
            <a:extLst>
              <a:ext uri="{FF2B5EF4-FFF2-40B4-BE49-F238E27FC236}">
                <a16:creationId xmlns:a16="http://schemas.microsoft.com/office/drawing/2014/main" id="{2A701F6E-65AF-C286-D583-8D2C8CDCE614}"/>
              </a:ext>
            </a:extLst>
          </p:cNvPr>
          <p:cNvSpPr/>
          <p:nvPr/>
        </p:nvSpPr>
        <p:spPr>
          <a:xfrm>
            <a:off x="1009367" y="790474"/>
            <a:ext cx="3058577" cy="695724"/>
          </a:xfrm>
          <a:prstGeom prst="rect">
            <a:avLst/>
          </a:prstGeom>
          <a:noFill/>
          <a:ln w="76200" cmpd="sng">
            <a:solidFill>
              <a:srgbClr val="FF0000"/>
            </a:solidFill>
          </a:ln>
          <a:effectLst>
            <a:glow rad="228600">
              <a:schemeClr val="accent2">
                <a:satMod val="175000"/>
                <a:alpha val="40000"/>
              </a:schemeClr>
            </a:glo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72E11EAB-3FAD-3856-677B-22CE0C2F5222}"/>
              </a:ext>
            </a:extLst>
          </p:cNvPr>
          <p:cNvSpPr txBox="1"/>
          <p:nvPr/>
        </p:nvSpPr>
        <p:spPr>
          <a:xfrm>
            <a:off x="4355976" y="877807"/>
            <a:ext cx="4104456" cy="461665"/>
          </a:xfrm>
          <a:prstGeom prst="rect">
            <a:avLst/>
          </a:prstGeom>
          <a:noFill/>
        </p:spPr>
        <p:txBody>
          <a:bodyPr wrap="square" rtlCol="0">
            <a:spAutoFit/>
          </a:bodyPr>
          <a:lstStyle/>
          <a:p>
            <a:r>
              <a:rPr lang="en-GB" sz="2400" dirty="0"/>
              <a:t>A0 A1 </a:t>
            </a:r>
            <a:r>
              <a:rPr lang="en-CA" sz="2400" i="1" spc="400" dirty="0">
                <a:solidFill>
                  <a:srgbClr val="FF0000"/>
                </a:solidFill>
                <a:effectLst>
                  <a:glow rad="76200">
                    <a:schemeClr val="tx1"/>
                  </a:glow>
                </a:effectLst>
                <a:latin typeface="Arial Black" panose="020B0A04020102020204" pitchFamily="34" charset="0"/>
              </a:rPr>
              <a:t>A2 B1 B2 C1 </a:t>
            </a:r>
            <a:r>
              <a:rPr lang="en-GB" sz="2400" dirty="0"/>
              <a:t>C2</a:t>
            </a:r>
          </a:p>
        </p:txBody>
      </p:sp>
      <p:pic>
        <p:nvPicPr>
          <p:cNvPr id="10" name="Picture 9" descr="A city street with buildings and a tower&#10;&#10;Description automatically generated">
            <a:extLst>
              <a:ext uri="{FF2B5EF4-FFF2-40B4-BE49-F238E27FC236}">
                <a16:creationId xmlns:a16="http://schemas.microsoft.com/office/drawing/2014/main" id="{A0062A75-2983-D118-B516-A6F451729F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19673" y="4011424"/>
            <a:ext cx="2630148" cy="1937622"/>
          </a:xfrm>
          <a:prstGeom prst="rect">
            <a:avLst/>
          </a:prstGeom>
        </p:spPr>
      </p:pic>
      <p:pic>
        <p:nvPicPr>
          <p:cNvPr id="12" name="Picture 11" descr="A group of people standing at a counter&#10;&#10;Description automatically generated">
            <a:extLst>
              <a:ext uri="{FF2B5EF4-FFF2-40B4-BE49-F238E27FC236}">
                <a16:creationId xmlns:a16="http://schemas.microsoft.com/office/drawing/2014/main" id="{39E169CA-2527-E7E8-F21B-F062A48963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94182" y="4059048"/>
            <a:ext cx="2558138" cy="1889997"/>
          </a:xfrm>
          <a:prstGeom prst="rect">
            <a:avLst/>
          </a:prstGeom>
        </p:spPr>
      </p:pic>
      <p:sp>
        <p:nvSpPr>
          <p:cNvPr id="14" name="TextBox 13">
            <a:extLst>
              <a:ext uri="{FF2B5EF4-FFF2-40B4-BE49-F238E27FC236}">
                <a16:creationId xmlns:a16="http://schemas.microsoft.com/office/drawing/2014/main" id="{4DF3BD1C-20D1-0899-E535-E2BE29F9D681}"/>
              </a:ext>
            </a:extLst>
          </p:cNvPr>
          <p:cNvSpPr txBox="1"/>
          <p:nvPr/>
        </p:nvSpPr>
        <p:spPr>
          <a:xfrm>
            <a:off x="4139952" y="3224359"/>
            <a:ext cx="936104" cy="461665"/>
          </a:xfrm>
          <a:prstGeom prst="rect">
            <a:avLst/>
          </a:prstGeom>
          <a:noFill/>
        </p:spPr>
        <p:txBody>
          <a:bodyPr wrap="square" rtlCol="0">
            <a:spAutoFit/>
          </a:bodyPr>
          <a:lstStyle/>
          <a:p>
            <a:r>
              <a:rPr lang="en-CA" spc="400" dirty="0">
                <a:solidFill>
                  <a:srgbClr val="FF0000"/>
                </a:solidFill>
                <a:effectLst>
                  <a:glow rad="76200">
                    <a:schemeClr val="tx1"/>
                  </a:glow>
                </a:effectLst>
              </a:rPr>
              <a:t>r </a:t>
            </a:r>
            <a:r>
              <a:rPr lang="en-GB" sz="2400" dirty="0">
                <a:solidFill>
                  <a:srgbClr val="000000"/>
                </a:solidFill>
              </a:rPr>
              <a:t>ð ɵ</a:t>
            </a:r>
            <a:r>
              <a:rPr lang="en-CA" sz="2400" spc="400" dirty="0">
                <a:solidFill>
                  <a:srgbClr val="FF0000"/>
                </a:solidFill>
                <a:effectLst>
                  <a:glow rad="76200">
                    <a:schemeClr val="tx1"/>
                  </a:glow>
                </a:effectLst>
              </a:rPr>
              <a:t> </a:t>
            </a:r>
            <a:endParaRPr lang="en-GB" sz="2400" dirty="0"/>
          </a:p>
        </p:txBody>
      </p:sp>
    </p:spTree>
    <p:extLst>
      <p:ext uri="{BB962C8B-B14F-4D97-AF65-F5344CB8AC3E}">
        <p14:creationId xmlns:p14="http://schemas.microsoft.com/office/powerpoint/2010/main" val="34286916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95536" y="332656"/>
            <a:ext cx="8385575" cy="6264696"/>
          </a:xfrm>
          <a:prstGeom prst="rect">
            <a:avLst/>
          </a:prstGeom>
          <a:noFill/>
          <a:ln w="76200" cmpd="sng">
            <a:solidFill>
              <a:srgbClr val="FF0000"/>
            </a:solidFill>
          </a:ln>
          <a:effectLst>
            <a:glow rad="228600">
              <a:schemeClr val="accent2">
                <a:satMod val="175000"/>
                <a:alpha val="40000"/>
              </a:schemeClr>
            </a:glo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539552" y="476672"/>
            <a:ext cx="8100000" cy="59580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Footer Placeholder 1">
            <a:extLst>
              <a:ext uri="{FF2B5EF4-FFF2-40B4-BE49-F238E27FC236}">
                <a16:creationId xmlns:a16="http://schemas.microsoft.com/office/drawing/2014/main" id="{5DFE117F-92AA-47C9-358C-DDCE815CCEA8}"/>
              </a:ext>
            </a:extLst>
          </p:cNvPr>
          <p:cNvSpPr>
            <a:spLocks noGrp="1"/>
          </p:cNvSpPr>
          <p:nvPr>
            <p:ph type="ftr" sz="quarter" idx="11"/>
          </p:nvPr>
        </p:nvSpPr>
        <p:spPr>
          <a:xfrm>
            <a:off x="6647892" y="5966195"/>
            <a:ext cx="1944216" cy="365125"/>
          </a:xfrm>
        </p:spPr>
        <p:txBody>
          <a:bodyPr/>
          <a:lstStyle/>
          <a:p>
            <a:pPr algn="r"/>
            <a:r>
              <a:rPr lang="en-US" dirty="0"/>
              <a:t>Cynthia Grover 20240427 </a:t>
            </a:r>
            <a:fld id="{E61D6FED-4E72-4FCF-AC34-64C00D44B169}" type="slidenum">
              <a:rPr lang="en-US" smtClean="0"/>
              <a:t>4</a:t>
            </a:fld>
            <a:endParaRPr lang="en-US" dirty="0"/>
          </a:p>
        </p:txBody>
      </p:sp>
      <p:sp>
        <p:nvSpPr>
          <p:cNvPr id="6" name="TextBox 5">
            <a:extLst>
              <a:ext uri="{FF2B5EF4-FFF2-40B4-BE49-F238E27FC236}">
                <a16:creationId xmlns:a16="http://schemas.microsoft.com/office/drawing/2014/main" id="{5F7A6A58-F5D3-9661-A545-C29B6A310F51}"/>
              </a:ext>
            </a:extLst>
          </p:cNvPr>
          <p:cNvSpPr txBox="1"/>
          <p:nvPr/>
        </p:nvSpPr>
        <p:spPr>
          <a:xfrm>
            <a:off x="835145" y="853951"/>
            <a:ext cx="7481272" cy="959237"/>
          </a:xfrm>
          <a:prstGeom prst="rect">
            <a:avLst/>
          </a:prstGeom>
          <a:noFill/>
        </p:spPr>
        <p:txBody>
          <a:bodyPr wrap="square" rtlCol="0">
            <a:spAutoFit/>
          </a:bodyPr>
          <a:lstStyle/>
          <a:p>
            <a:pPr>
              <a:spcAft>
                <a:spcPts val="1000"/>
              </a:spcAft>
            </a:pPr>
            <a:r>
              <a:rPr lang="en-GB" sz="2400" dirty="0"/>
              <a:t>Deciding what sounds to teach:</a:t>
            </a:r>
          </a:p>
          <a:p>
            <a:pPr>
              <a:spcAft>
                <a:spcPts val="1000"/>
              </a:spcAft>
            </a:pPr>
            <a:r>
              <a:rPr lang="en-GB" sz="2400" b="1" dirty="0"/>
              <a:t>What pronunciation do students need and want to learn?</a:t>
            </a:r>
            <a:r>
              <a:rPr lang="en-CA" sz="2400" b="1" i="1" spc="400" dirty="0">
                <a:solidFill>
                  <a:srgbClr val="FF0000"/>
                </a:solidFill>
                <a:effectLst>
                  <a:glow rad="76200">
                    <a:schemeClr val="tx1"/>
                  </a:glow>
                </a:effectLst>
                <a:latin typeface="Arial Black" panose="020B0A04020102020204" pitchFamily="34" charset="0"/>
              </a:rPr>
              <a:t> </a:t>
            </a:r>
            <a:endParaRPr lang="en-GB" sz="2400" dirty="0"/>
          </a:p>
        </p:txBody>
      </p:sp>
      <p:sp>
        <p:nvSpPr>
          <p:cNvPr id="9" name="TextBox 8">
            <a:extLst>
              <a:ext uri="{FF2B5EF4-FFF2-40B4-BE49-F238E27FC236}">
                <a16:creationId xmlns:a16="http://schemas.microsoft.com/office/drawing/2014/main" id="{D365A6DF-296D-0842-338B-EA530C8AFB7C}"/>
              </a:ext>
            </a:extLst>
          </p:cNvPr>
          <p:cNvSpPr txBox="1"/>
          <p:nvPr/>
        </p:nvSpPr>
        <p:spPr>
          <a:xfrm>
            <a:off x="835144" y="2342826"/>
            <a:ext cx="7481272" cy="3206006"/>
          </a:xfrm>
          <a:prstGeom prst="rect">
            <a:avLst/>
          </a:prstGeom>
          <a:noFill/>
        </p:spPr>
        <p:txBody>
          <a:bodyPr wrap="square" rtlCol="0">
            <a:spAutoFit/>
          </a:bodyPr>
          <a:lstStyle/>
          <a:p>
            <a:pPr>
              <a:spcAft>
                <a:spcPts val="1000"/>
              </a:spcAft>
            </a:pPr>
            <a:r>
              <a:rPr lang="en-GB" dirty="0"/>
              <a:t>Ask the students:</a:t>
            </a:r>
          </a:p>
          <a:p>
            <a:pPr marL="342900" indent="-342900">
              <a:spcAft>
                <a:spcPts val="1500"/>
              </a:spcAft>
              <a:buAutoNum type="arabicPeriod"/>
            </a:pPr>
            <a:r>
              <a:rPr lang="en-GB" dirty="0"/>
              <a:t>Who are the students’ target interlocutors?</a:t>
            </a:r>
          </a:p>
          <a:p>
            <a:pPr marL="342900" indent="-342900">
              <a:spcAft>
                <a:spcPts val="500"/>
              </a:spcAft>
              <a:buAutoNum type="arabicPeriod"/>
            </a:pPr>
            <a:r>
              <a:rPr lang="en-GB" dirty="0"/>
              <a:t>What are the students’ goals in speaking English?</a:t>
            </a:r>
          </a:p>
          <a:p>
            <a:pPr marL="800100" lvl="1" indent="-342900">
              <a:spcAft>
                <a:spcPts val="1000"/>
              </a:spcAft>
              <a:buFont typeface="+mj-lt"/>
              <a:buAutoNum type="alphaUcPeriod"/>
            </a:pPr>
            <a:r>
              <a:rPr lang="en-GB" dirty="0"/>
              <a:t>To be comprehensible to native and non-native English speakers?</a:t>
            </a:r>
          </a:p>
          <a:p>
            <a:pPr marL="800100" lvl="1" indent="-342900">
              <a:spcAft>
                <a:spcPts val="1000"/>
              </a:spcAft>
              <a:buFont typeface="+mj-lt"/>
              <a:buAutoNum type="alphaUcPeriod"/>
            </a:pPr>
            <a:r>
              <a:rPr lang="en-GB" dirty="0"/>
              <a:t>To have a particular accent? (UK, US, …)</a:t>
            </a:r>
          </a:p>
          <a:p>
            <a:pPr marL="800100" lvl="1" indent="-342900">
              <a:spcAft>
                <a:spcPts val="1000"/>
              </a:spcAft>
              <a:buFont typeface="+mj-lt"/>
              <a:buAutoNum type="alphaUcPeriod"/>
            </a:pPr>
            <a:r>
              <a:rPr lang="en-GB" dirty="0"/>
              <a:t>To not have a particular accent (French, Dutch, …)</a:t>
            </a:r>
          </a:p>
          <a:p>
            <a:pPr>
              <a:spcBef>
                <a:spcPts val="1000"/>
              </a:spcBef>
              <a:spcAft>
                <a:spcPts val="1500"/>
              </a:spcAft>
            </a:pPr>
            <a:r>
              <a:rPr lang="en-GB" dirty="0"/>
              <a:t>Note: Students to not need to produce their interlocutors’ accent; they need only to understand them.</a:t>
            </a:r>
          </a:p>
        </p:txBody>
      </p:sp>
      <p:sp>
        <p:nvSpPr>
          <p:cNvPr id="13" name="Rectangle 12">
            <a:extLst>
              <a:ext uri="{FF2B5EF4-FFF2-40B4-BE49-F238E27FC236}">
                <a16:creationId xmlns:a16="http://schemas.microsoft.com/office/drawing/2014/main" id="{2A701F6E-65AF-C286-D583-8D2C8CDCE614}"/>
              </a:ext>
            </a:extLst>
          </p:cNvPr>
          <p:cNvSpPr/>
          <p:nvPr/>
        </p:nvSpPr>
        <p:spPr>
          <a:xfrm>
            <a:off x="755576" y="790474"/>
            <a:ext cx="7632847" cy="1198366"/>
          </a:xfrm>
          <a:prstGeom prst="rect">
            <a:avLst/>
          </a:prstGeom>
          <a:noFill/>
          <a:ln w="76200" cmpd="sng">
            <a:solidFill>
              <a:srgbClr val="FF0000"/>
            </a:solidFill>
          </a:ln>
          <a:effectLst>
            <a:glow rad="228600">
              <a:schemeClr val="accent2">
                <a:satMod val="175000"/>
                <a:alpha val="40000"/>
              </a:schemeClr>
            </a:glo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267629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95536" y="332656"/>
            <a:ext cx="8385575" cy="6264696"/>
          </a:xfrm>
          <a:prstGeom prst="rect">
            <a:avLst/>
          </a:prstGeom>
          <a:noFill/>
          <a:ln w="76200" cmpd="sng">
            <a:solidFill>
              <a:srgbClr val="FF0000"/>
            </a:solidFill>
          </a:ln>
          <a:effectLst>
            <a:glow rad="228600">
              <a:schemeClr val="accent2">
                <a:satMod val="175000"/>
                <a:alpha val="40000"/>
              </a:schemeClr>
            </a:glo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539552" y="476672"/>
            <a:ext cx="8100000" cy="59580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Footer Placeholder 1">
            <a:extLst>
              <a:ext uri="{FF2B5EF4-FFF2-40B4-BE49-F238E27FC236}">
                <a16:creationId xmlns:a16="http://schemas.microsoft.com/office/drawing/2014/main" id="{5DFE117F-92AA-47C9-358C-DDCE815CCEA8}"/>
              </a:ext>
            </a:extLst>
          </p:cNvPr>
          <p:cNvSpPr>
            <a:spLocks noGrp="1"/>
          </p:cNvSpPr>
          <p:nvPr>
            <p:ph type="ftr" sz="quarter" idx="11"/>
          </p:nvPr>
        </p:nvSpPr>
        <p:spPr>
          <a:xfrm>
            <a:off x="6647892" y="6003907"/>
            <a:ext cx="1944216" cy="365125"/>
          </a:xfrm>
        </p:spPr>
        <p:txBody>
          <a:bodyPr/>
          <a:lstStyle/>
          <a:p>
            <a:pPr algn="r"/>
            <a:r>
              <a:rPr lang="en-US" dirty="0"/>
              <a:t>Cynthia Grover 20240427 </a:t>
            </a:r>
            <a:fld id="{E61D6FED-4E72-4FCF-AC34-64C00D44B169}" type="slidenum">
              <a:rPr lang="en-US" smtClean="0"/>
              <a:t>5</a:t>
            </a:fld>
            <a:endParaRPr lang="en-US" dirty="0"/>
          </a:p>
        </p:txBody>
      </p:sp>
      <p:sp>
        <p:nvSpPr>
          <p:cNvPr id="6" name="TextBox 5">
            <a:extLst>
              <a:ext uri="{FF2B5EF4-FFF2-40B4-BE49-F238E27FC236}">
                <a16:creationId xmlns:a16="http://schemas.microsoft.com/office/drawing/2014/main" id="{5F7A6A58-F5D3-9661-A545-C29B6A310F51}"/>
              </a:ext>
            </a:extLst>
          </p:cNvPr>
          <p:cNvSpPr txBox="1"/>
          <p:nvPr/>
        </p:nvSpPr>
        <p:spPr>
          <a:xfrm>
            <a:off x="835145" y="853951"/>
            <a:ext cx="7481272" cy="959237"/>
          </a:xfrm>
          <a:prstGeom prst="rect">
            <a:avLst/>
          </a:prstGeom>
          <a:noFill/>
        </p:spPr>
        <p:txBody>
          <a:bodyPr wrap="square" rtlCol="0">
            <a:spAutoFit/>
          </a:bodyPr>
          <a:lstStyle/>
          <a:p>
            <a:pPr>
              <a:spcAft>
                <a:spcPts val="1000"/>
              </a:spcAft>
            </a:pPr>
            <a:r>
              <a:rPr lang="en-GB" sz="2400" dirty="0"/>
              <a:t>Deciding what sounds to teach:</a:t>
            </a:r>
          </a:p>
          <a:p>
            <a:pPr>
              <a:spcAft>
                <a:spcPts val="1000"/>
              </a:spcAft>
            </a:pPr>
            <a:r>
              <a:rPr lang="en-GB" sz="2400" b="1" dirty="0"/>
              <a:t>What pronunciation do students need and want to learn?</a:t>
            </a:r>
            <a:r>
              <a:rPr lang="en-CA" sz="2400" b="1" i="1" spc="400" dirty="0">
                <a:solidFill>
                  <a:srgbClr val="FF0000"/>
                </a:solidFill>
                <a:effectLst>
                  <a:glow rad="76200">
                    <a:schemeClr val="tx1"/>
                  </a:glow>
                </a:effectLst>
                <a:latin typeface="Arial Black" panose="020B0A04020102020204" pitchFamily="34" charset="0"/>
              </a:rPr>
              <a:t> </a:t>
            </a:r>
            <a:endParaRPr lang="en-GB" sz="2400" dirty="0"/>
          </a:p>
        </p:txBody>
      </p:sp>
      <p:sp>
        <p:nvSpPr>
          <p:cNvPr id="9" name="TextBox 8">
            <a:extLst>
              <a:ext uri="{FF2B5EF4-FFF2-40B4-BE49-F238E27FC236}">
                <a16:creationId xmlns:a16="http://schemas.microsoft.com/office/drawing/2014/main" id="{D365A6DF-296D-0842-338B-EA530C8AFB7C}"/>
              </a:ext>
            </a:extLst>
          </p:cNvPr>
          <p:cNvSpPr txBox="1"/>
          <p:nvPr/>
        </p:nvSpPr>
        <p:spPr>
          <a:xfrm>
            <a:off x="835144" y="2342826"/>
            <a:ext cx="7481272" cy="3675365"/>
          </a:xfrm>
          <a:prstGeom prst="rect">
            <a:avLst/>
          </a:prstGeom>
          <a:noFill/>
        </p:spPr>
        <p:txBody>
          <a:bodyPr wrap="square" rtlCol="0">
            <a:spAutoFit/>
          </a:bodyPr>
          <a:lstStyle/>
          <a:p>
            <a:pPr>
              <a:spcAft>
                <a:spcPts val="1000"/>
              </a:spcAft>
            </a:pPr>
            <a:r>
              <a:rPr lang="en-GB" dirty="0"/>
              <a:t>Ask the students:</a:t>
            </a:r>
          </a:p>
          <a:p>
            <a:pPr marL="342900" indent="-342900">
              <a:spcAft>
                <a:spcPts val="1500"/>
              </a:spcAft>
              <a:buAutoNum type="arabicPeriod"/>
            </a:pPr>
            <a:r>
              <a:rPr lang="en-GB" dirty="0"/>
              <a:t>Who are the students’ target interlocutors? </a:t>
            </a:r>
            <a:r>
              <a:rPr lang="en-GB" b="1" dirty="0"/>
              <a:t>80% non-native EN speakers</a:t>
            </a:r>
          </a:p>
          <a:p>
            <a:pPr marL="342900" indent="-342900">
              <a:spcAft>
                <a:spcPts val="500"/>
              </a:spcAft>
              <a:buAutoNum type="arabicPeriod"/>
            </a:pPr>
            <a:r>
              <a:rPr lang="en-GB" dirty="0"/>
              <a:t>What are the students’ goals in speaking English?</a:t>
            </a:r>
          </a:p>
          <a:p>
            <a:pPr marL="800100" lvl="1" indent="-342900">
              <a:spcAft>
                <a:spcPts val="1000"/>
              </a:spcAft>
              <a:buFont typeface="+mj-lt"/>
              <a:buAutoNum type="alphaUcPeriod"/>
            </a:pPr>
            <a:r>
              <a:rPr lang="en-GB" b="1" dirty="0"/>
              <a:t>To be comprehensible to native and non-native English speakers</a:t>
            </a:r>
          </a:p>
          <a:p>
            <a:pPr marL="800100" lvl="1" indent="-342900">
              <a:spcAft>
                <a:spcPts val="1000"/>
              </a:spcAft>
              <a:buFont typeface="+mj-lt"/>
              <a:buAutoNum type="alphaUcPeriod"/>
            </a:pPr>
            <a:r>
              <a:rPr lang="en-GB" dirty="0"/>
              <a:t>To have a particular accent? (UK, US, …): </a:t>
            </a:r>
            <a:r>
              <a:rPr lang="en-GB" b="1" dirty="0"/>
              <a:t>a neutral accent</a:t>
            </a:r>
          </a:p>
          <a:p>
            <a:pPr marL="800100" lvl="1" indent="-342900">
              <a:spcAft>
                <a:spcPts val="1000"/>
              </a:spcAft>
              <a:buFont typeface="+mj-lt"/>
              <a:buAutoNum type="alphaUcPeriod"/>
            </a:pPr>
            <a:r>
              <a:rPr lang="en-GB" dirty="0"/>
              <a:t>To not have a particular accent: </a:t>
            </a:r>
            <a:r>
              <a:rPr lang="en-GB" b="1" dirty="0"/>
              <a:t>their native language accent</a:t>
            </a:r>
          </a:p>
          <a:p>
            <a:pPr marL="800100" lvl="1" indent="-342900">
              <a:spcAft>
                <a:spcPts val="1000"/>
              </a:spcAft>
              <a:buFont typeface="+mj-lt"/>
              <a:buAutoNum type="alphaUcPeriod"/>
            </a:pPr>
            <a:endParaRPr lang="en-GB" b="1" dirty="0"/>
          </a:p>
          <a:p>
            <a:pPr>
              <a:spcAft>
                <a:spcPts val="1500"/>
              </a:spcAft>
            </a:pPr>
            <a:r>
              <a:rPr lang="en-GB" b="1" dirty="0"/>
              <a:t>+ 3. The teacher judges how comprehensible the students’ pronunciation is.</a:t>
            </a:r>
          </a:p>
          <a:p>
            <a:pPr>
              <a:spcAft>
                <a:spcPts val="1500"/>
              </a:spcAft>
            </a:pPr>
            <a:r>
              <a:rPr lang="en-GB" b="1" dirty="0"/>
              <a:t>-&gt; Decision on what, how, and how much time to teach pronunciation.</a:t>
            </a:r>
          </a:p>
        </p:txBody>
      </p:sp>
      <p:sp>
        <p:nvSpPr>
          <p:cNvPr id="13" name="Rectangle 12">
            <a:extLst>
              <a:ext uri="{FF2B5EF4-FFF2-40B4-BE49-F238E27FC236}">
                <a16:creationId xmlns:a16="http://schemas.microsoft.com/office/drawing/2014/main" id="{2A701F6E-65AF-C286-D583-8D2C8CDCE614}"/>
              </a:ext>
            </a:extLst>
          </p:cNvPr>
          <p:cNvSpPr/>
          <p:nvPr/>
        </p:nvSpPr>
        <p:spPr>
          <a:xfrm>
            <a:off x="755576" y="790474"/>
            <a:ext cx="7632847" cy="1198366"/>
          </a:xfrm>
          <a:prstGeom prst="rect">
            <a:avLst/>
          </a:prstGeom>
          <a:noFill/>
          <a:ln w="76200" cmpd="sng">
            <a:solidFill>
              <a:srgbClr val="FF0000"/>
            </a:solidFill>
          </a:ln>
          <a:effectLst>
            <a:glow rad="228600">
              <a:schemeClr val="accent2">
                <a:satMod val="175000"/>
                <a:alpha val="40000"/>
              </a:schemeClr>
            </a:glo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99234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95536" y="332656"/>
            <a:ext cx="8385575" cy="6264696"/>
          </a:xfrm>
          <a:prstGeom prst="rect">
            <a:avLst/>
          </a:prstGeom>
          <a:noFill/>
          <a:ln w="76200" cmpd="sng">
            <a:solidFill>
              <a:srgbClr val="FF0000"/>
            </a:solidFill>
          </a:ln>
          <a:effectLst>
            <a:glow rad="228600">
              <a:schemeClr val="accent2">
                <a:satMod val="175000"/>
                <a:alpha val="40000"/>
              </a:schemeClr>
            </a:glo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4" name="Rectangle 3"/>
          <p:cNvSpPr/>
          <p:nvPr/>
        </p:nvSpPr>
        <p:spPr>
          <a:xfrm>
            <a:off x="539552" y="476672"/>
            <a:ext cx="8100000" cy="59580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2" name="Footer Placeholder 1">
            <a:extLst>
              <a:ext uri="{FF2B5EF4-FFF2-40B4-BE49-F238E27FC236}">
                <a16:creationId xmlns:a16="http://schemas.microsoft.com/office/drawing/2014/main" id="{5DFE117F-92AA-47C9-358C-DDCE815CCEA8}"/>
              </a:ext>
            </a:extLst>
          </p:cNvPr>
          <p:cNvSpPr>
            <a:spLocks noGrp="1"/>
          </p:cNvSpPr>
          <p:nvPr>
            <p:ph type="ftr" sz="quarter" idx="11"/>
          </p:nvPr>
        </p:nvSpPr>
        <p:spPr>
          <a:xfrm>
            <a:off x="6647892" y="6003907"/>
            <a:ext cx="1944216" cy="365125"/>
          </a:xfrm>
        </p:spPr>
        <p:txBody>
          <a:bodyPr/>
          <a:lstStyle/>
          <a:p>
            <a:pPr algn="r"/>
            <a:r>
              <a:rPr lang="en-US" dirty="0">
                <a:latin typeface="+mj-lt"/>
              </a:rPr>
              <a:t>Cynthia Grover 20240427 </a:t>
            </a:r>
            <a:fld id="{E61D6FED-4E72-4FCF-AC34-64C00D44B169}" type="slidenum">
              <a:rPr lang="en-US" smtClean="0">
                <a:latin typeface="+mj-lt"/>
              </a:rPr>
              <a:t>6</a:t>
            </a:fld>
            <a:endParaRPr lang="en-US" dirty="0">
              <a:latin typeface="+mj-lt"/>
            </a:endParaRPr>
          </a:p>
        </p:txBody>
      </p:sp>
      <p:sp>
        <p:nvSpPr>
          <p:cNvPr id="6" name="TextBox 5">
            <a:extLst>
              <a:ext uri="{FF2B5EF4-FFF2-40B4-BE49-F238E27FC236}">
                <a16:creationId xmlns:a16="http://schemas.microsoft.com/office/drawing/2014/main" id="{5F7A6A58-F5D3-9661-A545-C29B6A310F51}"/>
              </a:ext>
            </a:extLst>
          </p:cNvPr>
          <p:cNvSpPr txBox="1"/>
          <p:nvPr/>
        </p:nvSpPr>
        <p:spPr>
          <a:xfrm>
            <a:off x="2399238" y="898884"/>
            <a:ext cx="3880874" cy="461665"/>
          </a:xfrm>
          <a:prstGeom prst="rect">
            <a:avLst/>
          </a:prstGeom>
          <a:noFill/>
        </p:spPr>
        <p:txBody>
          <a:bodyPr wrap="square" rtlCol="0">
            <a:spAutoFit/>
          </a:bodyPr>
          <a:lstStyle/>
          <a:p>
            <a:pPr>
              <a:spcAft>
                <a:spcPts val="1000"/>
              </a:spcAft>
            </a:pPr>
            <a:r>
              <a:rPr lang="en-GB" sz="2400" b="1" dirty="0">
                <a:latin typeface="+mj-lt"/>
              </a:rPr>
              <a:t>Pronunciation is a motor skill</a:t>
            </a:r>
          </a:p>
        </p:txBody>
      </p:sp>
      <p:sp>
        <p:nvSpPr>
          <p:cNvPr id="13" name="Rectangle 12">
            <a:extLst>
              <a:ext uri="{FF2B5EF4-FFF2-40B4-BE49-F238E27FC236}">
                <a16:creationId xmlns:a16="http://schemas.microsoft.com/office/drawing/2014/main" id="{2A701F6E-65AF-C286-D583-8D2C8CDCE614}"/>
              </a:ext>
            </a:extLst>
          </p:cNvPr>
          <p:cNvSpPr/>
          <p:nvPr/>
        </p:nvSpPr>
        <p:spPr>
          <a:xfrm>
            <a:off x="2323452" y="823883"/>
            <a:ext cx="4032447" cy="622302"/>
          </a:xfrm>
          <a:prstGeom prst="rect">
            <a:avLst/>
          </a:prstGeom>
          <a:noFill/>
          <a:ln w="76200" cmpd="sng">
            <a:solidFill>
              <a:srgbClr val="FF0000"/>
            </a:solidFill>
          </a:ln>
          <a:effectLst>
            <a:glow rad="228600">
              <a:schemeClr val="accent2">
                <a:satMod val="175000"/>
                <a:alpha val="40000"/>
              </a:schemeClr>
            </a:glo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8" name="TextBox 7">
            <a:extLst>
              <a:ext uri="{FF2B5EF4-FFF2-40B4-BE49-F238E27FC236}">
                <a16:creationId xmlns:a16="http://schemas.microsoft.com/office/drawing/2014/main" id="{D46AB29E-983B-29B2-71B0-11FBD09BEC54}"/>
              </a:ext>
            </a:extLst>
          </p:cNvPr>
          <p:cNvSpPr txBox="1"/>
          <p:nvPr/>
        </p:nvSpPr>
        <p:spPr>
          <a:xfrm>
            <a:off x="1043608" y="3990483"/>
            <a:ext cx="2062892" cy="400110"/>
          </a:xfrm>
          <a:prstGeom prst="rect">
            <a:avLst/>
          </a:prstGeom>
          <a:noFill/>
        </p:spPr>
        <p:txBody>
          <a:bodyPr wrap="square" rtlCol="0">
            <a:spAutoFit/>
          </a:bodyPr>
          <a:lstStyle/>
          <a:p>
            <a:r>
              <a:rPr lang="en-GB" sz="2000" dirty="0">
                <a:latin typeface="+mj-lt"/>
              </a:rPr>
              <a:t>Language 1</a:t>
            </a:r>
            <a:endParaRPr lang="en-GB" sz="2400" dirty="0">
              <a:latin typeface="+mj-lt"/>
            </a:endParaRPr>
          </a:p>
        </p:txBody>
      </p:sp>
      <p:pic>
        <p:nvPicPr>
          <p:cNvPr id="7" name="Picture 6" descr="Tennis racket and ball">
            <a:extLst>
              <a:ext uri="{FF2B5EF4-FFF2-40B4-BE49-F238E27FC236}">
                <a16:creationId xmlns:a16="http://schemas.microsoft.com/office/drawing/2014/main" id="{32FADE5C-E728-C366-F8B2-250E60D0905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7649" y="2101589"/>
            <a:ext cx="2218851" cy="1637559"/>
          </a:xfrm>
          <a:prstGeom prst="rect">
            <a:avLst/>
          </a:prstGeom>
        </p:spPr>
      </p:pic>
      <p:sp>
        <p:nvSpPr>
          <p:cNvPr id="11" name="TextBox 10">
            <a:extLst>
              <a:ext uri="{FF2B5EF4-FFF2-40B4-BE49-F238E27FC236}">
                <a16:creationId xmlns:a16="http://schemas.microsoft.com/office/drawing/2014/main" id="{764BE935-CFB6-CEA3-704A-788192413D6F}"/>
              </a:ext>
            </a:extLst>
          </p:cNvPr>
          <p:cNvSpPr txBox="1"/>
          <p:nvPr/>
        </p:nvSpPr>
        <p:spPr>
          <a:xfrm>
            <a:off x="3963335" y="2449341"/>
            <a:ext cx="752683" cy="1015663"/>
          </a:xfrm>
          <a:prstGeom prst="rect">
            <a:avLst/>
          </a:prstGeom>
          <a:noFill/>
        </p:spPr>
        <p:txBody>
          <a:bodyPr wrap="square" rtlCol="0">
            <a:spAutoFit/>
          </a:bodyPr>
          <a:lstStyle/>
          <a:p>
            <a:r>
              <a:rPr lang="en-GB" sz="6000" dirty="0"/>
              <a:t>&gt;</a:t>
            </a:r>
          </a:p>
        </p:txBody>
      </p:sp>
      <p:pic>
        <p:nvPicPr>
          <p:cNvPr id="14" name="Picture 13" descr="Badminton rackets and shuttlecocks">
            <a:extLst>
              <a:ext uri="{FF2B5EF4-FFF2-40B4-BE49-F238E27FC236}">
                <a16:creationId xmlns:a16="http://schemas.microsoft.com/office/drawing/2014/main" id="{D9AE1DDC-B523-90A5-720D-31D134EEAF1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41758" y="1953311"/>
            <a:ext cx="2412268" cy="1789373"/>
          </a:xfrm>
          <a:prstGeom prst="rect">
            <a:avLst/>
          </a:prstGeom>
        </p:spPr>
      </p:pic>
      <p:sp>
        <p:nvSpPr>
          <p:cNvPr id="15" name="TextBox 14">
            <a:extLst>
              <a:ext uri="{FF2B5EF4-FFF2-40B4-BE49-F238E27FC236}">
                <a16:creationId xmlns:a16="http://schemas.microsoft.com/office/drawing/2014/main" id="{79F94974-0961-2474-D88C-081808DEE840}"/>
              </a:ext>
            </a:extLst>
          </p:cNvPr>
          <p:cNvSpPr txBox="1"/>
          <p:nvPr/>
        </p:nvSpPr>
        <p:spPr>
          <a:xfrm>
            <a:off x="5415498" y="3985849"/>
            <a:ext cx="2062892" cy="400110"/>
          </a:xfrm>
          <a:prstGeom prst="rect">
            <a:avLst/>
          </a:prstGeom>
          <a:noFill/>
        </p:spPr>
        <p:txBody>
          <a:bodyPr wrap="square" rtlCol="0">
            <a:spAutoFit/>
          </a:bodyPr>
          <a:lstStyle/>
          <a:p>
            <a:r>
              <a:rPr lang="en-GB" sz="2000" dirty="0">
                <a:latin typeface="+mj-lt"/>
              </a:rPr>
              <a:t>English</a:t>
            </a:r>
            <a:endParaRPr lang="en-GB" sz="2400" dirty="0">
              <a:latin typeface="+mj-lt"/>
            </a:endParaRPr>
          </a:p>
        </p:txBody>
      </p:sp>
      <p:sp>
        <p:nvSpPr>
          <p:cNvPr id="16" name="TextBox 15">
            <a:extLst>
              <a:ext uri="{FF2B5EF4-FFF2-40B4-BE49-F238E27FC236}">
                <a16:creationId xmlns:a16="http://schemas.microsoft.com/office/drawing/2014/main" id="{7918BBA3-8245-EF42-18C5-E0A0FEBE3BE8}"/>
              </a:ext>
            </a:extLst>
          </p:cNvPr>
          <p:cNvSpPr txBox="1"/>
          <p:nvPr/>
        </p:nvSpPr>
        <p:spPr>
          <a:xfrm>
            <a:off x="965628" y="4738833"/>
            <a:ext cx="7212743" cy="1200329"/>
          </a:xfrm>
          <a:prstGeom prst="rect">
            <a:avLst/>
          </a:prstGeom>
          <a:noFill/>
        </p:spPr>
        <p:txBody>
          <a:bodyPr wrap="square" rtlCol="0">
            <a:spAutoFit/>
          </a:bodyPr>
          <a:lstStyle/>
          <a:p>
            <a:r>
              <a:rPr lang="en-GB" b="1" dirty="0"/>
              <a:t>40 repetitions &gt; start a habit &gt; partial transfer &gt; 100% transfer into speech</a:t>
            </a:r>
          </a:p>
          <a:p>
            <a:r>
              <a:rPr lang="en-GB" dirty="0"/>
              <a:t>Sound &gt; sound in context (add leftwards) &gt; syllable start alternation</a:t>
            </a:r>
          </a:p>
          <a:p>
            <a:r>
              <a:rPr lang="en-GB" dirty="0"/>
              <a:t>h &gt;            hat &gt; hard hat                               &gt; a hard hat &gt; I have a hard hat</a:t>
            </a:r>
          </a:p>
          <a:p>
            <a:r>
              <a:rPr lang="en-GB" b="1" dirty="0"/>
              <a:t>Correction or check against a standard</a:t>
            </a:r>
          </a:p>
        </p:txBody>
      </p:sp>
    </p:spTree>
    <p:extLst>
      <p:ext uri="{BB962C8B-B14F-4D97-AF65-F5344CB8AC3E}">
        <p14:creationId xmlns:p14="http://schemas.microsoft.com/office/powerpoint/2010/main" val="6267760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95536" y="332656"/>
            <a:ext cx="8385575" cy="6264696"/>
          </a:xfrm>
          <a:prstGeom prst="rect">
            <a:avLst/>
          </a:prstGeom>
          <a:noFill/>
          <a:ln w="76200" cmpd="sng">
            <a:solidFill>
              <a:srgbClr val="FF0000"/>
            </a:solidFill>
          </a:ln>
          <a:effectLst>
            <a:glow rad="228600">
              <a:schemeClr val="accent2">
                <a:satMod val="175000"/>
                <a:alpha val="40000"/>
              </a:schemeClr>
            </a:glo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4" name="Rectangle 3"/>
          <p:cNvSpPr/>
          <p:nvPr/>
        </p:nvSpPr>
        <p:spPr>
          <a:xfrm>
            <a:off x="539552" y="476672"/>
            <a:ext cx="8100000" cy="59580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2" name="Footer Placeholder 1">
            <a:extLst>
              <a:ext uri="{FF2B5EF4-FFF2-40B4-BE49-F238E27FC236}">
                <a16:creationId xmlns:a16="http://schemas.microsoft.com/office/drawing/2014/main" id="{5DFE117F-92AA-47C9-358C-DDCE815CCEA8}"/>
              </a:ext>
            </a:extLst>
          </p:cNvPr>
          <p:cNvSpPr>
            <a:spLocks noGrp="1"/>
          </p:cNvSpPr>
          <p:nvPr>
            <p:ph type="ftr" sz="quarter" idx="11"/>
          </p:nvPr>
        </p:nvSpPr>
        <p:spPr>
          <a:xfrm>
            <a:off x="6647892" y="6003907"/>
            <a:ext cx="1944216" cy="365125"/>
          </a:xfrm>
        </p:spPr>
        <p:txBody>
          <a:bodyPr/>
          <a:lstStyle/>
          <a:p>
            <a:pPr algn="r"/>
            <a:r>
              <a:rPr lang="en-US" dirty="0">
                <a:latin typeface="+mj-lt"/>
              </a:rPr>
              <a:t>Cynthia Grover 20240427 </a:t>
            </a:r>
            <a:fld id="{E61D6FED-4E72-4FCF-AC34-64C00D44B169}" type="slidenum">
              <a:rPr lang="en-US" smtClean="0">
                <a:latin typeface="+mj-lt"/>
              </a:rPr>
              <a:t>7</a:t>
            </a:fld>
            <a:endParaRPr lang="en-US" dirty="0">
              <a:latin typeface="+mj-lt"/>
            </a:endParaRPr>
          </a:p>
        </p:txBody>
      </p:sp>
      <p:sp>
        <p:nvSpPr>
          <p:cNvPr id="6" name="TextBox 5">
            <a:extLst>
              <a:ext uri="{FF2B5EF4-FFF2-40B4-BE49-F238E27FC236}">
                <a16:creationId xmlns:a16="http://schemas.microsoft.com/office/drawing/2014/main" id="{5F7A6A58-F5D3-9661-A545-C29B6A310F51}"/>
              </a:ext>
            </a:extLst>
          </p:cNvPr>
          <p:cNvSpPr txBox="1"/>
          <p:nvPr/>
        </p:nvSpPr>
        <p:spPr>
          <a:xfrm>
            <a:off x="835144" y="853951"/>
            <a:ext cx="3664849" cy="461665"/>
          </a:xfrm>
          <a:prstGeom prst="rect">
            <a:avLst/>
          </a:prstGeom>
          <a:noFill/>
        </p:spPr>
        <p:txBody>
          <a:bodyPr wrap="square" rtlCol="0">
            <a:spAutoFit/>
          </a:bodyPr>
          <a:lstStyle/>
          <a:p>
            <a:pPr>
              <a:spcAft>
                <a:spcPts val="1000"/>
              </a:spcAft>
            </a:pPr>
            <a:r>
              <a:rPr lang="en-GB" sz="2400" b="1" dirty="0">
                <a:latin typeface="+mj-lt"/>
              </a:rPr>
              <a:t>To create a neutral accent 1</a:t>
            </a:r>
          </a:p>
        </p:txBody>
      </p:sp>
      <p:sp>
        <p:nvSpPr>
          <p:cNvPr id="9" name="TextBox 8">
            <a:extLst>
              <a:ext uri="{FF2B5EF4-FFF2-40B4-BE49-F238E27FC236}">
                <a16:creationId xmlns:a16="http://schemas.microsoft.com/office/drawing/2014/main" id="{D365A6DF-296D-0842-338B-EA530C8AFB7C}"/>
              </a:ext>
            </a:extLst>
          </p:cNvPr>
          <p:cNvSpPr txBox="1"/>
          <p:nvPr/>
        </p:nvSpPr>
        <p:spPr>
          <a:xfrm>
            <a:off x="835144" y="1800000"/>
            <a:ext cx="7481272" cy="3739485"/>
          </a:xfrm>
          <a:prstGeom prst="rect">
            <a:avLst/>
          </a:prstGeom>
          <a:noFill/>
        </p:spPr>
        <p:txBody>
          <a:bodyPr wrap="square" rtlCol="0">
            <a:spAutoFit/>
          </a:bodyPr>
          <a:lstStyle/>
          <a:p>
            <a:pPr>
              <a:spcAft>
                <a:spcPts val="1500"/>
              </a:spcAft>
            </a:pPr>
            <a:r>
              <a:rPr lang="en-GB" dirty="0"/>
              <a:t>1. All sounds and all minimal pairs must be comprehensible as English. </a:t>
            </a:r>
          </a:p>
          <a:p>
            <a:pPr>
              <a:spcAft>
                <a:spcPts val="1500"/>
              </a:spcAft>
            </a:pPr>
            <a:endParaRPr lang="en-GB" b="1" dirty="0"/>
          </a:p>
          <a:p>
            <a:pPr>
              <a:spcAft>
                <a:spcPts val="1500"/>
              </a:spcAft>
            </a:pPr>
            <a:r>
              <a:rPr lang="en-GB" dirty="0"/>
              <a:t>2. Use a standard dialect as a base, usually the teacher’s own accent.</a:t>
            </a:r>
          </a:p>
          <a:p>
            <a:pPr>
              <a:spcAft>
                <a:spcPts val="1500"/>
              </a:spcAft>
            </a:pPr>
            <a:r>
              <a:rPr lang="en-GB" dirty="0"/>
              <a:t>3. Identify sounds whose pronunciation will deviate from the standard dialect.</a:t>
            </a:r>
          </a:p>
          <a:p>
            <a:pPr>
              <a:spcAft>
                <a:spcPts val="1500"/>
              </a:spcAft>
            </a:pPr>
            <a:endParaRPr lang="en-GB" dirty="0"/>
          </a:p>
          <a:p>
            <a:pPr>
              <a:spcAft>
                <a:spcPts val="1500"/>
              </a:spcAft>
            </a:pPr>
            <a:r>
              <a:rPr lang="en-GB" dirty="0"/>
              <a:t>4. Demonstrate the pronunciation of every sound once by putting it into words and showing the spellings. Explain the sounds that some students may wish to pronounce differently to create their own accent and say why.</a:t>
            </a:r>
          </a:p>
          <a:p>
            <a:pPr>
              <a:spcAft>
                <a:spcPts val="1500"/>
              </a:spcAft>
            </a:pPr>
            <a:r>
              <a:rPr lang="en-GB" dirty="0"/>
              <a:t>5. Tell students when their sounds are incomprehensible.</a:t>
            </a:r>
          </a:p>
        </p:txBody>
      </p:sp>
      <p:sp>
        <p:nvSpPr>
          <p:cNvPr id="13" name="Rectangle 12">
            <a:extLst>
              <a:ext uri="{FF2B5EF4-FFF2-40B4-BE49-F238E27FC236}">
                <a16:creationId xmlns:a16="http://schemas.microsoft.com/office/drawing/2014/main" id="{2A701F6E-65AF-C286-D583-8D2C8CDCE614}"/>
              </a:ext>
            </a:extLst>
          </p:cNvPr>
          <p:cNvSpPr/>
          <p:nvPr/>
        </p:nvSpPr>
        <p:spPr>
          <a:xfrm>
            <a:off x="755576" y="790474"/>
            <a:ext cx="3816423" cy="622302"/>
          </a:xfrm>
          <a:prstGeom prst="rect">
            <a:avLst/>
          </a:prstGeom>
          <a:noFill/>
          <a:ln w="76200" cmpd="sng">
            <a:solidFill>
              <a:srgbClr val="FF0000"/>
            </a:solidFill>
          </a:ln>
          <a:effectLst>
            <a:glow rad="228600">
              <a:schemeClr val="accent2">
                <a:satMod val="175000"/>
                <a:alpha val="40000"/>
              </a:schemeClr>
            </a:glo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8" name="TextBox 7">
            <a:extLst>
              <a:ext uri="{FF2B5EF4-FFF2-40B4-BE49-F238E27FC236}">
                <a16:creationId xmlns:a16="http://schemas.microsoft.com/office/drawing/2014/main" id="{D46AB29E-983B-29B2-71B0-11FBD09BEC54}"/>
              </a:ext>
            </a:extLst>
          </p:cNvPr>
          <p:cNvSpPr txBox="1"/>
          <p:nvPr/>
        </p:nvSpPr>
        <p:spPr>
          <a:xfrm>
            <a:off x="3077834" y="2202930"/>
            <a:ext cx="2412267" cy="461665"/>
          </a:xfrm>
          <a:prstGeom prst="rect">
            <a:avLst/>
          </a:prstGeom>
          <a:noFill/>
        </p:spPr>
        <p:txBody>
          <a:bodyPr wrap="square" rtlCol="0">
            <a:spAutoFit/>
          </a:bodyPr>
          <a:lstStyle/>
          <a:p>
            <a:r>
              <a:rPr lang="en-GB" sz="2000" dirty="0">
                <a:solidFill>
                  <a:srgbClr val="FF0000"/>
                </a:solidFill>
              </a:rPr>
              <a:t>o r ə ɪ </a:t>
            </a:r>
            <a:r>
              <a:rPr lang="en-GB" sz="2000" dirty="0" err="1">
                <a:solidFill>
                  <a:srgbClr val="FF0000"/>
                </a:solidFill>
              </a:rPr>
              <a:t>i</a:t>
            </a:r>
            <a:r>
              <a:rPr lang="en-GB" sz="2000" dirty="0">
                <a:solidFill>
                  <a:srgbClr val="FF0000"/>
                </a:solidFill>
              </a:rPr>
              <a:t> ɛ e æ ð </a:t>
            </a:r>
            <a:r>
              <a:rPr lang="en-GB" sz="2400" dirty="0">
                <a:solidFill>
                  <a:srgbClr val="FF0000"/>
                </a:solidFill>
                <a:latin typeface="+mj-lt"/>
              </a:rPr>
              <a:t>ɵ</a:t>
            </a:r>
            <a:r>
              <a:rPr lang="en-CA" sz="2400" spc="400" dirty="0">
                <a:solidFill>
                  <a:srgbClr val="FF0000"/>
                </a:solidFill>
                <a:effectLst>
                  <a:glow rad="76200">
                    <a:schemeClr val="tx1"/>
                  </a:glow>
                </a:effectLst>
                <a:latin typeface="+mj-lt"/>
              </a:rPr>
              <a:t> </a:t>
            </a:r>
            <a:endParaRPr lang="en-GB" sz="2400" dirty="0">
              <a:solidFill>
                <a:srgbClr val="FF0000"/>
              </a:solidFill>
              <a:latin typeface="+mj-lt"/>
            </a:endParaRPr>
          </a:p>
        </p:txBody>
      </p:sp>
      <p:sp>
        <p:nvSpPr>
          <p:cNvPr id="10" name="TextBox 9">
            <a:extLst>
              <a:ext uri="{FF2B5EF4-FFF2-40B4-BE49-F238E27FC236}">
                <a16:creationId xmlns:a16="http://schemas.microsoft.com/office/drawing/2014/main" id="{6C94C860-EFA3-BF19-057F-0681B8CDE75C}"/>
              </a:ext>
            </a:extLst>
          </p:cNvPr>
          <p:cNvSpPr txBox="1"/>
          <p:nvPr/>
        </p:nvSpPr>
        <p:spPr>
          <a:xfrm>
            <a:off x="2267744" y="3653924"/>
            <a:ext cx="3672407" cy="400110"/>
          </a:xfrm>
          <a:prstGeom prst="rect">
            <a:avLst/>
          </a:prstGeom>
          <a:noFill/>
        </p:spPr>
        <p:txBody>
          <a:bodyPr wrap="square" rtlCol="0">
            <a:spAutoFit/>
          </a:bodyPr>
          <a:lstStyle/>
          <a:p>
            <a:r>
              <a:rPr lang="en-GB" sz="2000" b="1" dirty="0"/>
              <a:t>5 to 8 sounds usually</a:t>
            </a:r>
            <a:r>
              <a:rPr lang="en-GB" sz="2000" dirty="0"/>
              <a:t>:</a:t>
            </a:r>
            <a:r>
              <a:rPr lang="en-GB" sz="2000" dirty="0">
                <a:solidFill>
                  <a:srgbClr val="FF0000"/>
                </a:solidFill>
              </a:rPr>
              <a:t> o r ɛ e æ</a:t>
            </a:r>
            <a:endParaRPr lang="en-GB" sz="2400" dirty="0">
              <a:solidFill>
                <a:srgbClr val="FF0000"/>
              </a:solidFill>
              <a:latin typeface="+mj-lt"/>
            </a:endParaRPr>
          </a:p>
        </p:txBody>
      </p:sp>
      <p:sp>
        <p:nvSpPr>
          <p:cNvPr id="12" name="TextBox 11">
            <a:extLst>
              <a:ext uri="{FF2B5EF4-FFF2-40B4-BE49-F238E27FC236}">
                <a16:creationId xmlns:a16="http://schemas.microsoft.com/office/drawing/2014/main" id="{F09A3AC4-BB6B-038E-DF9F-E7316BAEC857}"/>
              </a:ext>
            </a:extLst>
          </p:cNvPr>
          <p:cNvSpPr txBox="1"/>
          <p:nvPr/>
        </p:nvSpPr>
        <p:spPr>
          <a:xfrm>
            <a:off x="4788023" y="792395"/>
            <a:ext cx="3548416" cy="584775"/>
          </a:xfrm>
          <a:prstGeom prst="rect">
            <a:avLst/>
          </a:prstGeom>
          <a:noFill/>
        </p:spPr>
        <p:txBody>
          <a:bodyPr wrap="square">
            <a:spAutoFit/>
          </a:bodyPr>
          <a:lstStyle/>
          <a:p>
            <a:pPr algn="ctr"/>
            <a:r>
              <a:rPr lang="en-CA" sz="3200" i="1" spc="400" dirty="0">
                <a:solidFill>
                  <a:srgbClr val="FF0000"/>
                </a:solidFill>
                <a:effectLst>
                  <a:glow rad="76200">
                    <a:schemeClr val="tx1"/>
                  </a:glow>
                </a:effectLst>
              </a:rPr>
              <a:t>lingua franca</a:t>
            </a:r>
            <a:endParaRPr lang="en-US" sz="3200" i="1" spc="400" dirty="0">
              <a:solidFill>
                <a:srgbClr val="FF0000"/>
              </a:solidFill>
              <a:effectLst>
                <a:glow rad="76200">
                  <a:schemeClr val="tx1"/>
                </a:glow>
              </a:effectLst>
            </a:endParaRPr>
          </a:p>
        </p:txBody>
      </p:sp>
    </p:spTree>
    <p:extLst>
      <p:ext uri="{BB962C8B-B14F-4D97-AF65-F5344CB8AC3E}">
        <p14:creationId xmlns:p14="http://schemas.microsoft.com/office/powerpoint/2010/main" val="10497094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95536" y="332656"/>
            <a:ext cx="8385575" cy="6264696"/>
          </a:xfrm>
          <a:prstGeom prst="rect">
            <a:avLst/>
          </a:prstGeom>
          <a:noFill/>
          <a:ln w="76200" cmpd="sng">
            <a:solidFill>
              <a:srgbClr val="FF0000"/>
            </a:solidFill>
          </a:ln>
          <a:effectLst>
            <a:glow rad="228600">
              <a:schemeClr val="accent2">
                <a:satMod val="175000"/>
                <a:alpha val="40000"/>
              </a:schemeClr>
            </a:glo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4" name="Rectangle 3"/>
          <p:cNvSpPr/>
          <p:nvPr/>
        </p:nvSpPr>
        <p:spPr>
          <a:xfrm>
            <a:off x="539552" y="476672"/>
            <a:ext cx="8100000" cy="59580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2" name="Footer Placeholder 1">
            <a:extLst>
              <a:ext uri="{FF2B5EF4-FFF2-40B4-BE49-F238E27FC236}">
                <a16:creationId xmlns:a16="http://schemas.microsoft.com/office/drawing/2014/main" id="{5DFE117F-92AA-47C9-358C-DDCE815CCEA8}"/>
              </a:ext>
            </a:extLst>
          </p:cNvPr>
          <p:cNvSpPr>
            <a:spLocks noGrp="1"/>
          </p:cNvSpPr>
          <p:nvPr>
            <p:ph type="ftr" sz="quarter" idx="11"/>
          </p:nvPr>
        </p:nvSpPr>
        <p:spPr>
          <a:xfrm>
            <a:off x="6647892" y="6003907"/>
            <a:ext cx="1944216" cy="365125"/>
          </a:xfrm>
        </p:spPr>
        <p:txBody>
          <a:bodyPr/>
          <a:lstStyle/>
          <a:p>
            <a:pPr algn="r"/>
            <a:r>
              <a:rPr lang="en-US" dirty="0">
                <a:latin typeface="+mj-lt"/>
              </a:rPr>
              <a:t>Cynthia Grover 20240427 </a:t>
            </a:r>
            <a:fld id="{E61D6FED-4E72-4FCF-AC34-64C00D44B169}" type="slidenum">
              <a:rPr lang="en-US" smtClean="0">
                <a:latin typeface="+mj-lt"/>
              </a:rPr>
              <a:t>8</a:t>
            </a:fld>
            <a:endParaRPr lang="en-US" dirty="0">
              <a:latin typeface="+mj-lt"/>
            </a:endParaRPr>
          </a:p>
        </p:txBody>
      </p:sp>
      <p:sp>
        <p:nvSpPr>
          <p:cNvPr id="6" name="TextBox 5">
            <a:extLst>
              <a:ext uri="{FF2B5EF4-FFF2-40B4-BE49-F238E27FC236}">
                <a16:creationId xmlns:a16="http://schemas.microsoft.com/office/drawing/2014/main" id="{5F7A6A58-F5D3-9661-A545-C29B6A310F51}"/>
              </a:ext>
            </a:extLst>
          </p:cNvPr>
          <p:cNvSpPr txBox="1"/>
          <p:nvPr/>
        </p:nvSpPr>
        <p:spPr>
          <a:xfrm>
            <a:off x="835144" y="853951"/>
            <a:ext cx="3816423" cy="461665"/>
          </a:xfrm>
          <a:prstGeom prst="rect">
            <a:avLst/>
          </a:prstGeom>
          <a:noFill/>
        </p:spPr>
        <p:txBody>
          <a:bodyPr wrap="square" rtlCol="0">
            <a:spAutoFit/>
          </a:bodyPr>
          <a:lstStyle/>
          <a:p>
            <a:pPr>
              <a:spcAft>
                <a:spcPts val="1000"/>
              </a:spcAft>
            </a:pPr>
            <a:r>
              <a:rPr lang="en-GB" sz="2400" b="1" dirty="0">
                <a:latin typeface="+mj-lt"/>
              </a:rPr>
              <a:t>To create a neutral accent 2</a:t>
            </a:r>
          </a:p>
        </p:txBody>
      </p:sp>
      <p:sp>
        <p:nvSpPr>
          <p:cNvPr id="9" name="TextBox 8">
            <a:extLst>
              <a:ext uri="{FF2B5EF4-FFF2-40B4-BE49-F238E27FC236}">
                <a16:creationId xmlns:a16="http://schemas.microsoft.com/office/drawing/2014/main" id="{D365A6DF-296D-0842-338B-EA530C8AFB7C}"/>
              </a:ext>
            </a:extLst>
          </p:cNvPr>
          <p:cNvSpPr txBox="1"/>
          <p:nvPr/>
        </p:nvSpPr>
        <p:spPr>
          <a:xfrm>
            <a:off x="835144" y="1800000"/>
            <a:ext cx="7481272" cy="4108817"/>
          </a:xfrm>
          <a:prstGeom prst="rect">
            <a:avLst/>
          </a:prstGeom>
          <a:noFill/>
        </p:spPr>
        <p:txBody>
          <a:bodyPr wrap="square" rtlCol="0">
            <a:spAutoFit/>
          </a:bodyPr>
          <a:lstStyle/>
          <a:p>
            <a:pPr>
              <a:spcAft>
                <a:spcPts val="1500"/>
              </a:spcAft>
            </a:pPr>
            <a:r>
              <a:rPr lang="en-GB" dirty="0"/>
              <a:t>6. The sound should be pronounced as in at least one native dialect of English</a:t>
            </a:r>
          </a:p>
          <a:p>
            <a:pPr>
              <a:spcAft>
                <a:spcPts val="1500"/>
              </a:spcAft>
            </a:pPr>
            <a:r>
              <a:rPr lang="en-GB" dirty="0"/>
              <a:t>    /o/ as in ’note’: Scottish English [o] rather than [</a:t>
            </a:r>
            <a:r>
              <a:rPr lang="en-GB" sz="1800" kern="0" dirty="0" err="1">
                <a:solidFill>
                  <a:srgbClr val="000000"/>
                </a:solidFill>
                <a:effectLst/>
                <a:latin typeface="Aptos" panose="020B0004020202020204" pitchFamily="34" charset="0"/>
                <a:ea typeface="Aptos" panose="020B0004020202020204" pitchFamily="34" charset="0"/>
                <a:cs typeface="Calibri" panose="020F0502020204030204" pitchFamily="34" charset="0"/>
              </a:rPr>
              <a:t>ə</a:t>
            </a:r>
            <a:r>
              <a:rPr lang="en-GB" sz="1800" kern="0" dirty="0" err="1">
                <a:solidFill>
                  <a:srgbClr val="000000"/>
                </a:solidFill>
                <a:effectLst/>
                <a:latin typeface="Calibri" panose="020F0502020204030204" pitchFamily="34" charset="0"/>
                <a:ea typeface="Aptos" panose="020B0004020202020204" pitchFamily="34" charset="0"/>
              </a:rPr>
              <a:t>Ʊ</a:t>
            </a:r>
            <a:r>
              <a:rPr lang="en-GB" sz="1800" kern="0" dirty="0">
                <a:solidFill>
                  <a:srgbClr val="000000"/>
                </a:solidFill>
                <a:effectLst/>
                <a:latin typeface="Calibri" panose="020F0502020204030204" pitchFamily="34" charset="0"/>
                <a:ea typeface="Aptos" panose="020B0004020202020204" pitchFamily="34" charset="0"/>
              </a:rPr>
              <a:t>]</a:t>
            </a:r>
            <a:endParaRPr lang="en-GB" dirty="0"/>
          </a:p>
          <a:p>
            <a:pPr>
              <a:spcAft>
                <a:spcPts val="1500"/>
              </a:spcAft>
            </a:pPr>
            <a:r>
              <a:rPr lang="en-GB" dirty="0"/>
              <a:t>7. Prefer easy, simple pronunciation: one speech movement, not two.</a:t>
            </a:r>
            <a:endParaRPr lang="en-GB" b="1" dirty="0"/>
          </a:p>
          <a:p>
            <a:pPr>
              <a:spcAft>
                <a:spcPts val="1500"/>
              </a:spcAft>
            </a:pPr>
            <a:r>
              <a:rPr lang="en-GB" dirty="0"/>
              <a:t>8. Prefer easy = familiar (similar to the student’s native language sound)</a:t>
            </a:r>
          </a:p>
          <a:p>
            <a:pPr>
              <a:spcAft>
                <a:spcPts val="1500"/>
              </a:spcAft>
            </a:pPr>
            <a:r>
              <a:rPr lang="en-GB" dirty="0"/>
              <a:t>9. Take advantage of the written word.</a:t>
            </a:r>
            <a:endParaRPr lang="en-GB" sz="2000" dirty="0"/>
          </a:p>
          <a:p>
            <a:pPr marL="226800">
              <a:spcAft>
                <a:spcPts val="1500"/>
              </a:spcAft>
            </a:pPr>
            <a:r>
              <a:rPr lang="en-GB" kern="0" dirty="0">
                <a:solidFill>
                  <a:srgbClr val="000000"/>
                </a:solidFill>
                <a:effectLst/>
                <a:ea typeface="Aptos" panose="020B0004020202020204" pitchFamily="34" charset="0"/>
                <a:cs typeface="Arial" panose="020B0604020202020204" pitchFamily="34" charset="0"/>
              </a:rPr>
              <a:t>For English letter (’o’), which usually corresponds to the English pronunciation [o, ow], prefer the English pronunciation that is similar to the way foreign languages pronounce that same letter:</a:t>
            </a:r>
            <a:endParaRPr lang="en-GB" kern="100" dirty="0">
              <a:effectLst/>
              <a:ea typeface="Aptos" panose="020B0004020202020204" pitchFamily="34" charset="0"/>
              <a:cs typeface="Arial" panose="020B0604020202020204" pitchFamily="34" charset="0"/>
            </a:endParaRPr>
          </a:p>
          <a:p>
            <a:r>
              <a:rPr lang="en-US" dirty="0">
                <a:effectLst/>
                <a:ea typeface="Aptos" panose="020B0004020202020204" pitchFamily="34" charset="0"/>
                <a:cs typeface="Arial" panose="020B0604020202020204" pitchFamily="34" charset="0"/>
              </a:rPr>
              <a:t>    'o' as in 'note': 'o' in French text is pronounced [o</a:t>
            </a:r>
            <a:r>
              <a:rPr lang="en-GB" kern="0" dirty="0">
                <a:solidFill>
                  <a:srgbClr val="000000"/>
                </a:solidFill>
                <a:effectLst/>
                <a:ea typeface="Aptos" panose="020B0004020202020204" pitchFamily="34" charset="0"/>
                <a:cs typeface="Calibri" panose="020F0502020204030204" pitchFamily="34" charset="0"/>
              </a:rPr>
              <a:t>], ES [o</a:t>
            </a:r>
            <a:r>
              <a:rPr lang="en-GB" kern="0" dirty="0">
                <a:solidFill>
                  <a:srgbClr val="000000"/>
                </a:solidFill>
                <a:effectLst/>
                <a:ea typeface="Aptos" panose="020B0004020202020204" pitchFamily="34" charset="0"/>
              </a:rPr>
              <a:t>], NL [o] &gt; [o]</a:t>
            </a:r>
          </a:p>
          <a:p>
            <a:r>
              <a:rPr lang="en-GB" kern="0" dirty="0">
                <a:solidFill>
                  <a:srgbClr val="000000"/>
                </a:solidFill>
                <a:ea typeface="Aptos" panose="020B0004020202020204" pitchFamily="34" charset="0"/>
              </a:rPr>
              <a:t>    ’r’ as in ’red’: ’r’ in NL is pronounced [r], in US EN [r] &gt; reduce FR [</a:t>
            </a:r>
            <a:r>
              <a:rPr lang="en-GB" sz="2400" kern="0" dirty="0">
                <a:solidFill>
                  <a:srgbClr val="000000"/>
                </a:solidFill>
                <a:ea typeface="Aptos" panose="020B0004020202020204" pitchFamily="34" charset="0"/>
              </a:rPr>
              <a:t>ʁ</a:t>
            </a:r>
            <a:r>
              <a:rPr lang="en-GB" kern="0" dirty="0">
                <a:solidFill>
                  <a:srgbClr val="000000"/>
                </a:solidFill>
                <a:ea typeface="Aptos" panose="020B0004020202020204" pitchFamily="34" charset="0"/>
              </a:rPr>
              <a:t>]</a:t>
            </a:r>
            <a:endParaRPr lang="en-GB" kern="0" dirty="0">
              <a:solidFill>
                <a:srgbClr val="000000"/>
              </a:solidFill>
              <a:effectLst/>
              <a:ea typeface="Aptos" panose="020B0004020202020204" pitchFamily="34" charset="0"/>
            </a:endParaRPr>
          </a:p>
        </p:txBody>
      </p:sp>
      <p:sp>
        <p:nvSpPr>
          <p:cNvPr id="13" name="Rectangle 12">
            <a:extLst>
              <a:ext uri="{FF2B5EF4-FFF2-40B4-BE49-F238E27FC236}">
                <a16:creationId xmlns:a16="http://schemas.microsoft.com/office/drawing/2014/main" id="{2A701F6E-65AF-C286-D583-8D2C8CDCE614}"/>
              </a:ext>
            </a:extLst>
          </p:cNvPr>
          <p:cNvSpPr/>
          <p:nvPr/>
        </p:nvSpPr>
        <p:spPr>
          <a:xfrm>
            <a:off x="755576" y="790474"/>
            <a:ext cx="3816423" cy="622302"/>
          </a:xfrm>
          <a:prstGeom prst="rect">
            <a:avLst/>
          </a:prstGeom>
          <a:noFill/>
          <a:ln w="76200" cmpd="sng">
            <a:solidFill>
              <a:srgbClr val="FF0000"/>
            </a:solidFill>
          </a:ln>
          <a:effectLst>
            <a:glow rad="228600">
              <a:schemeClr val="accent2">
                <a:satMod val="175000"/>
                <a:alpha val="40000"/>
              </a:schemeClr>
            </a:glo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Tree>
    <p:extLst>
      <p:ext uri="{BB962C8B-B14F-4D97-AF65-F5344CB8AC3E}">
        <p14:creationId xmlns:p14="http://schemas.microsoft.com/office/powerpoint/2010/main" val="34416554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95536" y="332656"/>
            <a:ext cx="8385575" cy="6264696"/>
          </a:xfrm>
          <a:prstGeom prst="rect">
            <a:avLst/>
          </a:prstGeom>
          <a:noFill/>
          <a:ln w="76200" cmpd="sng">
            <a:solidFill>
              <a:srgbClr val="FF0000"/>
            </a:solidFill>
          </a:ln>
          <a:effectLst>
            <a:glow rad="228600">
              <a:schemeClr val="accent2">
                <a:satMod val="175000"/>
                <a:alpha val="40000"/>
              </a:schemeClr>
            </a:glo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4" name="Rectangle 3"/>
          <p:cNvSpPr/>
          <p:nvPr/>
        </p:nvSpPr>
        <p:spPr>
          <a:xfrm>
            <a:off x="539552" y="476672"/>
            <a:ext cx="8100000" cy="59580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2" name="Footer Placeholder 1">
            <a:extLst>
              <a:ext uri="{FF2B5EF4-FFF2-40B4-BE49-F238E27FC236}">
                <a16:creationId xmlns:a16="http://schemas.microsoft.com/office/drawing/2014/main" id="{5DFE117F-92AA-47C9-358C-DDCE815CCEA8}"/>
              </a:ext>
            </a:extLst>
          </p:cNvPr>
          <p:cNvSpPr>
            <a:spLocks noGrp="1"/>
          </p:cNvSpPr>
          <p:nvPr>
            <p:ph type="ftr" sz="quarter" idx="11"/>
          </p:nvPr>
        </p:nvSpPr>
        <p:spPr>
          <a:xfrm>
            <a:off x="6647892" y="6003907"/>
            <a:ext cx="1944216" cy="365125"/>
          </a:xfrm>
        </p:spPr>
        <p:txBody>
          <a:bodyPr/>
          <a:lstStyle/>
          <a:p>
            <a:pPr algn="r"/>
            <a:r>
              <a:rPr lang="en-US" dirty="0">
                <a:latin typeface="+mj-lt"/>
              </a:rPr>
              <a:t>Cynthia Grover 20240427 </a:t>
            </a:r>
            <a:fld id="{E61D6FED-4E72-4FCF-AC34-64C00D44B169}" type="slidenum">
              <a:rPr lang="en-US" smtClean="0">
                <a:latin typeface="+mj-lt"/>
              </a:rPr>
              <a:t>9</a:t>
            </a:fld>
            <a:endParaRPr lang="en-US" dirty="0">
              <a:latin typeface="+mj-lt"/>
            </a:endParaRPr>
          </a:p>
        </p:txBody>
      </p:sp>
      <p:sp>
        <p:nvSpPr>
          <p:cNvPr id="6" name="TextBox 5">
            <a:extLst>
              <a:ext uri="{FF2B5EF4-FFF2-40B4-BE49-F238E27FC236}">
                <a16:creationId xmlns:a16="http://schemas.microsoft.com/office/drawing/2014/main" id="{5F7A6A58-F5D3-9661-A545-C29B6A310F51}"/>
              </a:ext>
            </a:extLst>
          </p:cNvPr>
          <p:cNvSpPr txBox="1"/>
          <p:nvPr/>
        </p:nvSpPr>
        <p:spPr>
          <a:xfrm>
            <a:off x="835144" y="853951"/>
            <a:ext cx="7481272" cy="461665"/>
          </a:xfrm>
          <a:prstGeom prst="rect">
            <a:avLst/>
          </a:prstGeom>
          <a:noFill/>
        </p:spPr>
        <p:txBody>
          <a:bodyPr wrap="square" rtlCol="0">
            <a:spAutoFit/>
          </a:bodyPr>
          <a:lstStyle/>
          <a:p>
            <a:pPr>
              <a:spcAft>
                <a:spcPts val="1000"/>
              </a:spcAft>
            </a:pPr>
            <a:r>
              <a:rPr lang="en-GB" sz="2400" b="1" dirty="0">
                <a:latin typeface="+mj-lt"/>
              </a:rPr>
              <a:t>International Phonetic Alphabets (IPAs): Yes or No?</a:t>
            </a:r>
          </a:p>
        </p:txBody>
      </p:sp>
      <p:sp>
        <p:nvSpPr>
          <p:cNvPr id="9" name="TextBox 8">
            <a:extLst>
              <a:ext uri="{FF2B5EF4-FFF2-40B4-BE49-F238E27FC236}">
                <a16:creationId xmlns:a16="http://schemas.microsoft.com/office/drawing/2014/main" id="{D365A6DF-296D-0842-338B-EA530C8AFB7C}"/>
              </a:ext>
            </a:extLst>
          </p:cNvPr>
          <p:cNvSpPr txBox="1"/>
          <p:nvPr/>
        </p:nvSpPr>
        <p:spPr>
          <a:xfrm>
            <a:off x="835144" y="1800000"/>
            <a:ext cx="7481272" cy="4378122"/>
          </a:xfrm>
          <a:prstGeom prst="rect">
            <a:avLst/>
          </a:prstGeom>
          <a:noFill/>
        </p:spPr>
        <p:txBody>
          <a:bodyPr wrap="square" rtlCol="0">
            <a:spAutoFit/>
          </a:bodyPr>
          <a:lstStyle/>
          <a:p>
            <a:pPr>
              <a:spcAft>
                <a:spcPts val="1500"/>
              </a:spcAft>
            </a:pPr>
            <a:r>
              <a:rPr lang="en-GB" b="1" dirty="0"/>
              <a:t>Only when needed: for 5 to 12 hard or created sounds or minimal pairs</a:t>
            </a:r>
          </a:p>
          <a:p>
            <a:pPr>
              <a:spcAft>
                <a:spcPts val="1500"/>
              </a:spcAft>
            </a:pPr>
            <a:r>
              <a:rPr lang="en-GB" dirty="0"/>
              <a:t>1. Explain to students: English spelling to sound correspondence is unreliable: one letter can mean many pronunciations. Therefore an IPA.</a:t>
            </a:r>
            <a:endParaRPr lang="en-GB" b="1" dirty="0"/>
          </a:p>
          <a:p>
            <a:pPr>
              <a:spcAft>
                <a:spcPts val="1500"/>
              </a:spcAft>
            </a:pPr>
            <a:r>
              <a:rPr lang="en-GB" dirty="0"/>
              <a:t>2. Explain: There are different dialects of English. We can create our own accent from the set of pronunciations. Therefore minor differences from IPA. </a:t>
            </a:r>
          </a:p>
          <a:p>
            <a:pPr>
              <a:spcAft>
                <a:spcPts val="1500"/>
              </a:spcAft>
            </a:pPr>
            <a:r>
              <a:rPr lang="en-GB" dirty="0"/>
              <a:t>3. Explain to the student that they do not need to learn the alphabet.</a:t>
            </a:r>
          </a:p>
          <a:p>
            <a:pPr>
              <a:spcAft>
                <a:spcPts val="1500"/>
              </a:spcAft>
            </a:pPr>
            <a:r>
              <a:rPr lang="en-GB" dirty="0"/>
              <a:t>4. Use the IPA in the textbook or pick the IPA that best conforms to the pronunciation you will teach.  </a:t>
            </a:r>
            <a:r>
              <a:rPr lang="en-CA" sz="1800" i="1" spc="400" dirty="0">
                <a:solidFill>
                  <a:srgbClr val="FF0000"/>
                </a:solidFill>
                <a:effectLst>
                  <a:glow rad="76200">
                    <a:schemeClr val="tx1"/>
                  </a:glow>
                </a:effectLst>
              </a:rPr>
              <a:t>Choose your poison.</a:t>
            </a:r>
            <a:endParaRPr lang="en-GB" dirty="0">
              <a:solidFill>
                <a:srgbClr val="FF0000"/>
              </a:solidFill>
            </a:endParaRPr>
          </a:p>
          <a:p>
            <a:pPr>
              <a:spcAft>
                <a:spcPts val="1500"/>
              </a:spcAft>
            </a:pPr>
            <a:r>
              <a:rPr lang="en-GB" dirty="0"/>
              <a:t>5. Note that most UK IPAs use [e] for the sounds in ’</a:t>
            </a:r>
            <a:r>
              <a:rPr lang="en-GB" dirty="0">
                <a:hlinkClick r:id="rId3"/>
              </a:rPr>
              <a:t>met</a:t>
            </a:r>
            <a:r>
              <a:rPr lang="en-GB" dirty="0"/>
              <a:t>’ and </a:t>
            </a:r>
            <a:r>
              <a:rPr lang="en-GB" dirty="0">
                <a:hlinkClick r:id="rId4"/>
              </a:rPr>
              <a:t>’mate</a:t>
            </a:r>
            <a:r>
              <a:rPr lang="en-GB" dirty="0"/>
              <a:t>’, even though Cambridge and Oxford online dictionaries do not pronounce the same vowel in the two words. This confuses everybody and discourages teachers from using IPAs in class. </a:t>
            </a:r>
          </a:p>
        </p:txBody>
      </p:sp>
      <p:sp>
        <p:nvSpPr>
          <p:cNvPr id="13" name="Rectangle 12">
            <a:extLst>
              <a:ext uri="{FF2B5EF4-FFF2-40B4-BE49-F238E27FC236}">
                <a16:creationId xmlns:a16="http://schemas.microsoft.com/office/drawing/2014/main" id="{2A701F6E-65AF-C286-D583-8D2C8CDCE614}"/>
              </a:ext>
            </a:extLst>
          </p:cNvPr>
          <p:cNvSpPr/>
          <p:nvPr/>
        </p:nvSpPr>
        <p:spPr>
          <a:xfrm>
            <a:off x="755576" y="790474"/>
            <a:ext cx="7553280" cy="622302"/>
          </a:xfrm>
          <a:prstGeom prst="rect">
            <a:avLst/>
          </a:prstGeom>
          <a:noFill/>
          <a:ln w="76200" cmpd="sng">
            <a:solidFill>
              <a:srgbClr val="FF0000"/>
            </a:solidFill>
          </a:ln>
          <a:effectLst>
            <a:glow rad="228600">
              <a:schemeClr val="accent2">
                <a:satMod val="175000"/>
                <a:alpha val="40000"/>
              </a:schemeClr>
            </a:glo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Tree>
    <p:extLst>
      <p:ext uri="{BB962C8B-B14F-4D97-AF65-F5344CB8AC3E}">
        <p14:creationId xmlns:p14="http://schemas.microsoft.com/office/powerpoint/2010/main" val="333869347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672</TotalTime>
  <Words>2082</Words>
  <Application>Microsoft Office PowerPoint</Application>
  <PresentationFormat>On-screen Show (4:3)</PresentationFormat>
  <Paragraphs>219</Paragraphs>
  <Slides>26</Slides>
  <Notes>26</Notes>
  <HiddenSlides>0</HiddenSlides>
  <MMClips>7</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26</vt:i4>
      </vt:variant>
    </vt:vector>
  </HeadingPairs>
  <TitlesOfParts>
    <vt:vector size="34" baseType="lpstr">
      <vt:lpstr>Aptos</vt:lpstr>
      <vt:lpstr>Arial</vt:lpstr>
      <vt:lpstr>Arial Black</vt:lpstr>
      <vt:lpstr>Calibri</vt:lpstr>
      <vt:lpstr>Courier New</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Hewlett-Packard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c:creator>
  <cp:lastModifiedBy>.</cp:lastModifiedBy>
  <cp:revision>76</cp:revision>
  <cp:lastPrinted>2015-07-26T17:06:18Z</cp:lastPrinted>
  <dcterms:created xsi:type="dcterms:W3CDTF">2015-07-25T19:47:53Z</dcterms:created>
  <dcterms:modified xsi:type="dcterms:W3CDTF">2024-04-26T19:25:29Z</dcterms:modified>
</cp:coreProperties>
</file>